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2" r:id="rId6"/>
    <p:sldId id="271" r:id="rId7"/>
    <p:sldId id="264" r:id="rId8"/>
    <p:sldId id="265" r:id="rId9"/>
    <p:sldId id="267" r:id="rId10"/>
    <p:sldId id="268" r:id="rId11"/>
    <p:sldId id="270" r:id="rId12"/>
    <p:sldId id="269" r:id="rId13"/>
    <p:sldId id="260" r:id="rId14"/>
    <p:sldId id="272" r:id="rId15"/>
    <p:sldId id="266" r:id="rId16"/>
    <p:sldId id="273" r:id="rId17"/>
    <p:sldId id="274" r:id="rId18"/>
  </p:sldIdLst>
  <p:sldSz cx="14630400" cy="8229600"/>
  <p:notesSz cx="8229600" cy="14630400"/>
  <p:embeddedFontLst>
    <p:embeddedFont>
      <p:font typeface="Nunito Semi Bold" panose="020B0604020202020204" charset="0"/>
      <p:regular r:id="rId20"/>
    </p:embeddedFont>
    <p:embeddedFont>
      <p:font typeface="PT Sans" panose="020B050302020302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1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C8EBC-37E6-FDDA-CCAA-5407AFB0E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DCFE8-6E53-2359-B7B2-56125B8F6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E4100-A829-3D3E-4FB2-83ACFC7121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ADE910-E6C2-3DFC-4602-0053C210791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47504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F3787-B3EA-11AD-3146-1DB026CA1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25EA90-0656-3397-A746-90104DBF1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E2D2A-0B6B-2045-0CDA-6632EB914F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1700F6-D0F7-9E26-59A4-89BFF4684172}"/>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119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47C6E-911F-016E-69CA-0F9ADFD85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9562B2-FF3E-DF31-E452-CE6AD39290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564B17-8CE8-06F5-3FA7-6A802EECD7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010636-189F-BE93-37D2-EFBC173AEF12}"/>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08618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E952B-0AEB-5FBA-575A-D6BC06EEB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28434D-D07B-5568-7A8E-C342FC801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E2D14-3037-B775-9420-B35849E380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0266B0-DF2C-C95C-F090-E179038161D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745314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9D564-05FA-9C18-C941-4893CC900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5C1D0-0519-73E4-CEF5-1213187125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E2DF5-857D-421D-ACFA-91E625D7E7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C10492-8033-040C-3B40-6ABAF547D089}"/>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776246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AA62B-13A1-8B57-450C-9E3112AF2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9BFD8-0737-C44B-2A89-E59C375F58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586A7-8C95-0822-2BD5-1243E7DAFE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F7F860-95E4-B608-A020-200725CD9BB1}"/>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745538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DC4E8-5E13-0C7D-9C04-FAB0F5AB5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0BAEA-68C8-4D7D-EB19-7133CA37AE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6102BD-CF08-F9D2-B27B-EB0528F2F8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1A10C8-4840-4A4F-FBB0-BE615ABC3374}"/>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1894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D3F82-C554-A0C3-3554-737489BA7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60C468-32A6-A338-FA18-D3A7D2B4E7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39E5EE-F6CD-30FA-A67A-6A21635082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2E403D-D37D-E33B-8045-05B01282B7EF}"/>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25315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1C177-6079-1B2B-B1CC-C5ACFBDEC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87F1FF-F0D0-2CA7-D060-EE77457A3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FB7E7-608C-012E-9093-F5E32A4B1C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60B3E1-AC6B-081B-4E73-5C6EFD30E746}"/>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65768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E1675-F69B-CC33-4BDB-7FCDB6B46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2DD9F-34E0-EEDB-6759-36EDBB6F10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FA8086-BB4D-1410-4CFD-93B604AC4E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EF4BB-3463-2F30-5599-122E62FA0E5F}"/>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74275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9CDE0-0173-88AF-46BB-3C9091CB2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9BF098-574D-F12A-7ABE-1F15131BA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CFC67-5A2C-07BE-F142-D28413251C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E17EE8-D11C-9D83-33CD-9456F4563567}"/>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91331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09311"/>
            <a:ext cx="8306276" cy="1408033"/>
          </a:xfrm>
          <a:prstGeom prst="rect">
            <a:avLst/>
          </a:prstGeom>
          <a:noFill/>
          <a:ln/>
        </p:spPr>
        <p:txBody>
          <a:bodyPr wrap="square" lIns="0" tIns="0" rIns="0" bIns="0" rtlCol="0" anchor="t"/>
          <a:lstStyle/>
          <a:p>
            <a:pPr>
              <a:lnSpc>
                <a:spcPts val="5500"/>
              </a:lnSpc>
            </a:pPr>
            <a:r>
              <a:rPr lang="en-US" sz="4400" b="1" dirty="0">
                <a:solidFill>
                  <a:srgbClr val="00B050"/>
                </a:solidFill>
              </a:rPr>
              <a:t>K</a:t>
            </a:r>
            <a:r>
              <a:rPr lang="en-IN" sz="4400" b="1" dirty="0">
                <a:solidFill>
                  <a:srgbClr val="00B050"/>
                </a:solidFill>
              </a:rPr>
              <a:t>ick </a:t>
            </a:r>
            <a:r>
              <a:rPr lang="en-IN" sz="4400" b="1" dirty="0"/>
              <a:t>Starter Data Analysis Project</a:t>
            </a:r>
            <a:endParaRPr lang="en-US" sz="4400" b="1" dirty="0"/>
          </a:p>
        </p:txBody>
      </p:sp>
      <p:sp>
        <p:nvSpPr>
          <p:cNvPr id="4" name="Text 1"/>
          <p:cNvSpPr/>
          <p:nvPr/>
        </p:nvSpPr>
        <p:spPr>
          <a:xfrm>
            <a:off x="6324124" y="2519727"/>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By : Group-3 </a:t>
            </a:r>
          </a:p>
          <a:p>
            <a:pPr marL="0" indent="0" algn="l">
              <a:lnSpc>
                <a:spcPts val="3000"/>
              </a:lnSpc>
              <a:buNone/>
            </a:pPr>
            <a:r>
              <a:rPr lang="en-US" sz="1850" dirty="0">
                <a:solidFill>
                  <a:srgbClr val="00002E"/>
                </a:solidFill>
                <a:latin typeface="PT Sans" pitchFamily="34" charset="0"/>
              </a:rPr>
              <a:t>Members are :</a:t>
            </a:r>
          </a:p>
          <a:p>
            <a:pPr marL="0" indent="0" algn="l">
              <a:lnSpc>
                <a:spcPts val="3000"/>
              </a:lnSpc>
              <a:buNone/>
            </a:pPr>
            <a:r>
              <a:rPr lang="en-US" sz="1850" dirty="0">
                <a:solidFill>
                  <a:srgbClr val="00002E"/>
                </a:solidFill>
                <a:latin typeface="PT Sans" pitchFamily="34" charset="0"/>
              </a:rPr>
              <a:t>Manan , Manish , Muhammed , Jashwanth , Deepthi , Sanket , Uday</a:t>
            </a:r>
          </a:p>
        </p:txBody>
      </p:sp>
      <p:pic>
        <p:nvPicPr>
          <p:cNvPr id="6" name="Picture 5">
            <a:extLst>
              <a:ext uri="{FF2B5EF4-FFF2-40B4-BE49-F238E27FC236}">
                <a16:creationId xmlns:a16="http://schemas.microsoft.com/office/drawing/2014/main" id="{2CD63975-068B-B664-8268-113C463694CD}"/>
              </a:ext>
            </a:extLst>
          </p:cNvPr>
          <p:cNvPicPr>
            <a:picLocks noChangeAspect="1"/>
          </p:cNvPicPr>
          <p:nvPr/>
        </p:nvPicPr>
        <p:blipFill>
          <a:blip r:embed="rId4"/>
          <a:stretch>
            <a:fillRect/>
          </a:stretch>
        </p:blipFill>
        <p:spPr>
          <a:xfrm>
            <a:off x="11697915" y="7458142"/>
            <a:ext cx="2943636" cy="6954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487D9-491F-0D56-2278-4968B7F7D36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09A2134-AA2E-8E08-CFFC-E095A4CDEF3A}"/>
              </a:ext>
            </a:extLst>
          </p:cNvPr>
          <p:cNvPicPr>
            <a:picLocks noChangeAspect="1"/>
          </p:cNvPicPr>
          <p:nvPr/>
        </p:nvPicPr>
        <p:blipFill>
          <a:blip r:embed="rId3"/>
          <a:stretch>
            <a:fillRect/>
          </a:stretch>
        </p:blipFill>
        <p:spPr>
          <a:xfrm>
            <a:off x="11686764" y="7534178"/>
            <a:ext cx="2943636" cy="695422"/>
          </a:xfrm>
          <a:prstGeom prst="rect">
            <a:avLst/>
          </a:prstGeom>
        </p:spPr>
      </p:pic>
      <p:sp>
        <p:nvSpPr>
          <p:cNvPr id="5" name="Text 0">
            <a:extLst>
              <a:ext uri="{FF2B5EF4-FFF2-40B4-BE49-F238E27FC236}">
                <a16:creationId xmlns:a16="http://schemas.microsoft.com/office/drawing/2014/main" id="{1EDBAEDB-C3D1-E80D-D0E9-D5BC3B904251}"/>
              </a:ext>
            </a:extLst>
          </p:cNvPr>
          <p:cNvSpPr/>
          <p:nvPr/>
        </p:nvSpPr>
        <p:spPr>
          <a:xfrm>
            <a:off x="610791" y="479941"/>
            <a:ext cx="5999917" cy="513278"/>
          </a:xfrm>
          <a:prstGeom prst="rect">
            <a:avLst/>
          </a:prstGeom>
          <a:noFill/>
          <a:ln/>
        </p:spPr>
        <p:txBody>
          <a:bodyPr wrap="none" lIns="0" tIns="0" rIns="0" bIns="0" rtlCol="0" anchor="t"/>
          <a:lstStyle/>
          <a:p>
            <a:pPr marL="0" indent="0" algn="l">
              <a:lnSpc>
                <a:spcPts val="4000"/>
              </a:lnSpc>
              <a:buNone/>
            </a:pPr>
            <a:r>
              <a:rPr lang="en-US" sz="3200" b="1" dirty="0">
                <a:solidFill>
                  <a:srgbClr val="00002E"/>
                </a:solidFill>
                <a:latin typeface="Nunito Semi Bold" pitchFamily="34" charset="0"/>
              </a:rPr>
              <a:t>SQL  </a:t>
            </a:r>
            <a:endParaRPr lang="en-US" sz="3200" b="1" dirty="0"/>
          </a:p>
        </p:txBody>
      </p:sp>
      <p:pic>
        <p:nvPicPr>
          <p:cNvPr id="7" name="Picture 6">
            <a:extLst>
              <a:ext uri="{FF2B5EF4-FFF2-40B4-BE49-F238E27FC236}">
                <a16:creationId xmlns:a16="http://schemas.microsoft.com/office/drawing/2014/main" id="{5344F0E4-DFAC-647C-5827-F5B651B798FE}"/>
              </a:ext>
            </a:extLst>
          </p:cNvPr>
          <p:cNvPicPr>
            <a:picLocks noChangeAspect="1"/>
          </p:cNvPicPr>
          <p:nvPr/>
        </p:nvPicPr>
        <p:blipFill>
          <a:blip r:embed="rId4"/>
          <a:stretch>
            <a:fillRect/>
          </a:stretch>
        </p:blipFill>
        <p:spPr>
          <a:xfrm>
            <a:off x="610791" y="993219"/>
            <a:ext cx="6577088" cy="3405161"/>
          </a:xfrm>
          <a:prstGeom prst="rect">
            <a:avLst/>
          </a:prstGeom>
          <a:ln>
            <a:solidFill>
              <a:schemeClr val="tx1"/>
            </a:solidFill>
          </a:ln>
        </p:spPr>
      </p:pic>
      <p:pic>
        <p:nvPicPr>
          <p:cNvPr id="10" name="Picture 9">
            <a:extLst>
              <a:ext uri="{FF2B5EF4-FFF2-40B4-BE49-F238E27FC236}">
                <a16:creationId xmlns:a16="http://schemas.microsoft.com/office/drawing/2014/main" id="{F20B4BC1-DF81-26CC-3743-D996F52034C9}"/>
              </a:ext>
            </a:extLst>
          </p:cNvPr>
          <p:cNvPicPr>
            <a:picLocks noChangeAspect="1"/>
          </p:cNvPicPr>
          <p:nvPr/>
        </p:nvPicPr>
        <p:blipFill>
          <a:blip r:embed="rId5"/>
          <a:stretch>
            <a:fillRect/>
          </a:stretch>
        </p:blipFill>
        <p:spPr>
          <a:xfrm>
            <a:off x="610791" y="4558222"/>
            <a:ext cx="6577088" cy="3405161"/>
          </a:xfrm>
          <a:prstGeom prst="rect">
            <a:avLst/>
          </a:prstGeom>
          <a:ln>
            <a:solidFill>
              <a:schemeClr val="tx1"/>
            </a:solidFill>
          </a:ln>
        </p:spPr>
      </p:pic>
      <p:pic>
        <p:nvPicPr>
          <p:cNvPr id="14" name="Picture 13">
            <a:extLst>
              <a:ext uri="{FF2B5EF4-FFF2-40B4-BE49-F238E27FC236}">
                <a16:creationId xmlns:a16="http://schemas.microsoft.com/office/drawing/2014/main" id="{0A26ACEB-84C4-6764-E047-860ED67D15C9}"/>
              </a:ext>
            </a:extLst>
          </p:cNvPr>
          <p:cNvPicPr>
            <a:picLocks noChangeAspect="1"/>
          </p:cNvPicPr>
          <p:nvPr/>
        </p:nvPicPr>
        <p:blipFill>
          <a:blip r:embed="rId6"/>
          <a:stretch>
            <a:fillRect/>
          </a:stretch>
        </p:blipFill>
        <p:spPr>
          <a:xfrm>
            <a:off x="7442523" y="864605"/>
            <a:ext cx="6905625" cy="7067550"/>
          </a:xfrm>
          <a:prstGeom prst="rect">
            <a:avLst/>
          </a:prstGeom>
          <a:ln>
            <a:solidFill>
              <a:schemeClr val="tx1"/>
            </a:solidFill>
          </a:ln>
        </p:spPr>
      </p:pic>
    </p:spTree>
    <p:extLst>
      <p:ext uri="{BB962C8B-B14F-4D97-AF65-F5344CB8AC3E}">
        <p14:creationId xmlns:p14="http://schemas.microsoft.com/office/powerpoint/2010/main" val="1046059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A6BD9-703B-2C6E-565D-50C42BA654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642FA5-EF69-D5CD-CE0B-9A74CE5731C0}"/>
              </a:ext>
            </a:extLst>
          </p:cNvPr>
          <p:cNvPicPr>
            <a:picLocks noChangeAspect="1"/>
          </p:cNvPicPr>
          <p:nvPr/>
        </p:nvPicPr>
        <p:blipFill>
          <a:blip r:embed="rId3"/>
          <a:stretch>
            <a:fillRect/>
          </a:stretch>
        </p:blipFill>
        <p:spPr>
          <a:xfrm>
            <a:off x="11686764" y="7534178"/>
            <a:ext cx="2943636" cy="695422"/>
          </a:xfrm>
          <a:prstGeom prst="rect">
            <a:avLst/>
          </a:prstGeom>
        </p:spPr>
      </p:pic>
      <p:sp>
        <p:nvSpPr>
          <p:cNvPr id="5" name="Text 0">
            <a:extLst>
              <a:ext uri="{FF2B5EF4-FFF2-40B4-BE49-F238E27FC236}">
                <a16:creationId xmlns:a16="http://schemas.microsoft.com/office/drawing/2014/main" id="{1A02B154-2445-90ED-5980-7C71E6964650}"/>
              </a:ext>
            </a:extLst>
          </p:cNvPr>
          <p:cNvSpPr/>
          <p:nvPr/>
        </p:nvSpPr>
        <p:spPr>
          <a:xfrm>
            <a:off x="610791" y="479941"/>
            <a:ext cx="5999917" cy="513278"/>
          </a:xfrm>
          <a:prstGeom prst="rect">
            <a:avLst/>
          </a:prstGeom>
          <a:noFill/>
          <a:ln/>
        </p:spPr>
        <p:txBody>
          <a:bodyPr wrap="none" lIns="0" tIns="0" rIns="0" bIns="0" rtlCol="0" anchor="t"/>
          <a:lstStyle/>
          <a:p>
            <a:pPr marL="0" indent="0" algn="l">
              <a:lnSpc>
                <a:spcPts val="4000"/>
              </a:lnSpc>
              <a:buNone/>
            </a:pPr>
            <a:r>
              <a:rPr lang="en-US" sz="3200" b="1" dirty="0">
                <a:solidFill>
                  <a:srgbClr val="00002E"/>
                </a:solidFill>
                <a:latin typeface="Nunito Semi Bold" pitchFamily="34" charset="0"/>
              </a:rPr>
              <a:t>SQL  </a:t>
            </a:r>
            <a:endParaRPr lang="en-US" sz="3200" b="1" dirty="0"/>
          </a:p>
        </p:txBody>
      </p:sp>
      <p:pic>
        <p:nvPicPr>
          <p:cNvPr id="3" name="Picture 2">
            <a:extLst>
              <a:ext uri="{FF2B5EF4-FFF2-40B4-BE49-F238E27FC236}">
                <a16:creationId xmlns:a16="http://schemas.microsoft.com/office/drawing/2014/main" id="{D90F54A1-26D4-B11B-7F98-7FA3F99FCD50}"/>
              </a:ext>
            </a:extLst>
          </p:cNvPr>
          <p:cNvPicPr>
            <a:picLocks noChangeAspect="1"/>
          </p:cNvPicPr>
          <p:nvPr/>
        </p:nvPicPr>
        <p:blipFill>
          <a:blip r:embed="rId4"/>
          <a:stretch>
            <a:fillRect/>
          </a:stretch>
        </p:blipFill>
        <p:spPr>
          <a:xfrm>
            <a:off x="610790" y="993220"/>
            <a:ext cx="6677145" cy="4226962"/>
          </a:xfrm>
          <a:prstGeom prst="rect">
            <a:avLst/>
          </a:prstGeom>
          <a:ln>
            <a:solidFill>
              <a:schemeClr val="tx1"/>
            </a:solidFill>
          </a:ln>
        </p:spPr>
      </p:pic>
      <p:pic>
        <p:nvPicPr>
          <p:cNvPr id="8" name="Picture 7">
            <a:extLst>
              <a:ext uri="{FF2B5EF4-FFF2-40B4-BE49-F238E27FC236}">
                <a16:creationId xmlns:a16="http://schemas.microsoft.com/office/drawing/2014/main" id="{04DC2524-62CD-DDE9-A2EC-5399B43C7534}"/>
              </a:ext>
            </a:extLst>
          </p:cNvPr>
          <p:cNvPicPr>
            <a:picLocks noChangeAspect="1"/>
          </p:cNvPicPr>
          <p:nvPr/>
        </p:nvPicPr>
        <p:blipFill>
          <a:blip r:embed="rId5"/>
          <a:stretch>
            <a:fillRect/>
          </a:stretch>
        </p:blipFill>
        <p:spPr>
          <a:xfrm>
            <a:off x="7706254" y="993218"/>
            <a:ext cx="6313355" cy="4226963"/>
          </a:xfrm>
          <a:prstGeom prst="rect">
            <a:avLst/>
          </a:prstGeom>
          <a:ln>
            <a:solidFill>
              <a:schemeClr val="tx1"/>
            </a:solidFill>
          </a:ln>
        </p:spPr>
      </p:pic>
      <p:pic>
        <p:nvPicPr>
          <p:cNvPr id="13" name="Picture 12">
            <a:extLst>
              <a:ext uri="{FF2B5EF4-FFF2-40B4-BE49-F238E27FC236}">
                <a16:creationId xmlns:a16="http://schemas.microsoft.com/office/drawing/2014/main" id="{AD695B02-7E61-4283-EF65-9DC45CACC6A0}"/>
              </a:ext>
            </a:extLst>
          </p:cNvPr>
          <p:cNvPicPr>
            <a:picLocks noChangeAspect="1"/>
          </p:cNvPicPr>
          <p:nvPr/>
        </p:nvPicPr>
        <p:blipFill>
          <a:blip r:embed="rId6"/>
          <a:stretch>
            <a:fillRect/>
          </a:stretch>
        </p:blipFill>
        <p:spPr>
          <a:xfrm>
            <a:off x="610791" y="5574329"/>
            <a:ext cx="13408818" cy="2562673"/>
          </a:xfrm>
          <a:prstGeom prst="rect">
            <a:avLst/>
          </a:prstGeom>
          <a:ln>
            <a:solidFill>
              <a:schemeClr val="tx1"/>
            </a:solidFill>
          </a:ln>
        </p:spPr>
      </p:pic>
    </p:spTree>
    <p:extLst>
      <p:ext uri="{BB962C8B-B14F-4D97-AF65-F5344CB8AC3E}">
        <p14:creationId xmlns:p14="http://schemas.microsoft.com/office/powerpoint/2010/main" val="106179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96530-D4C2-898F-5B3F-CBEC3CA7355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C24FAA4-01E7-D894-6CEE-25718646B842}"/>
              </a:ext>
            </a:extLst>
          </p:cNvPr>
          <p:cNvPicPr>
            <a:picLocks noChangeAspect="1"/>
          </p:cNvPicPr>
          <p:nvPr/>
        </p:nvPicPr>
        <p:blipFill>
          <a:blip r:embed="rId3"/>
          <a:stretch>
            <a:fillRect/>
          </a:stretch>
        </p:blipFill>
        <p:spPr>
          <a:xfrm>
            <a:off x="11686764" y="7534178"/>
            <a:ext cx="2943636" cy="695422"/>
          </a:xfrm>
          <a:prstGeom prst="rect">
            <a:avLst/>
          </a:prstGeom>
        </p:spPr>
      </p:pic>
      <p:sp>
        <p:nvSpPr>
          <p:cNvPr id="5" name="Text 0">
            <a:extLst>
              <a:ext uri="{FF2B5EF4-FFF2-40B4-BE49-F238E27FC236}">
                <a16:creationId xmlns:a16="http://schemas.microsoft.com/office/drawing/2014/main" id="{4F6A4070-B7BA-4A01-AA71-3299C1EE1D31}"/>
              </a:ext>
            </a:extLst>
          </p:cNvPr>
          <p:cNvSpPr/>
          <p:nvPr/>
        </p:nvSpPr>
        <p:spPr>
          <a:xfrm>
            <a:off x="610791" y="479941"/>
            <a:ext cx="5999917" cy="513278"/>
          </a:xfrm>
          <a:prstGeom prst="rect">
            <a:avLst/>
          </a:prstGeom>
          <a:noFill/>
          <a:ln/>
        </p:spPr>
        <p:txBody>
          <a:bodyPr wrap="none" lIns="0" tIns="0" rIns="0" bIns="0" rtlCol="0" anchor="t"/>
          <a:lstStyle/>
          <a:p>
            <a:pPr marL="0" indent="0" algn="l">
              <a:lnSpc>
                <a:spcPts val="4000"/>
              </a:lnSpc>
              <a:buNone/>
            </a:pPr>
            <a:r>
              <a:rPr lang="en-US" sz="3200" b="1" dirty="0">
                <a:solidFill>
                  <a:srgbClr val="00002E"/>
                </a:solidFill>
                <a:latin typeface="Nunito Semi Bold" pitchFamily="34" charset="0"/>
              </a:rPr>
              <a:t>SQL  </a:t>
            </a:r>
            <a:endParaRPr lang="en-US" sz="3200" b="1" dirty="0"/>
          </a:p>
        </p:txBody>
      </p:sp>
      <p:pic>
        <p:nvPicPr>
          <p:cNvPr id="3" name="Picture 2">
            <a:extLst>
              <a:ext uri="{FF2B5EF4-FFF2-40B4-BE49-F238E27FC236}">
                <a16:creationId xmlns:a16="http://schemas.microsoft.com/office/drawing/2014/main" id="{81D19020-3117-1D8C-6A31-EF65E6E4C9C0}"/>
              </a:ext>
            </a:extLst>
          </p:cNvPr>
          <p:cNvPicPr>
            <a:picLocks noChangeAspect="1"/>
          </p:cNvPicPr>
          <p:nvPr/>
        </p:nvPicPr>
        <p:blipFill>
          <a:blip r:embed="rId4"/>
          <a:stretch>
            <a:fillRect/>
          </a:stretch>
        </p:blipFill>
        <p:spPr>
          <a:xfrm>
            <a:off x="300942" y="1092723"/>
            <a:ext cx="6921661" cy="3317231"/>
          </a:xfrm>
          <a:prstGeom prst="rect">
            <a:avLst/>
          </a:prstGeom>
          <a:ln>
            <a:solidFill>
              <a:schemeClr val="tx1"/>
            </a:solidFill>
          </a:ln>
        </p:spPr>
      </p:pic>
      <p:pic>
        <p:nvPicPr>
          <p:cNvPr id="8" name="Picture 7">
            <a:extLst>
              <a:ext uri="{FF2B5EF4-FFF2-40B4-BE49-F238E27FC236}">
                <a16:creationId xmlns:a16="http://schemas.microsoft.com/office/drawing/2014/main" id="{9D03866B-438F-B925-1876-4128C8658480}"/>
              </a:ext>
            </a:extLst>
          </p:cNvPr>
          <p:cNvPicPr>
            <a:picLocks noChangeAspect="1"/>
          </p:cNvPicPr>
          <p:nvPr/>
        </p:nvPicPr>
        <p:blipFill>
          <a:blip r:embed="rId5"/>
          <a:stretch>
            <a:fillRect/>
          </a:stretch>
        </p:blipFill>
        <p:spPr>
          <a:xfrm>
            <a:off x="7407798" y="1092724"/>
            <a:ext cx="7083706" cy="2541728"/>
          </a:xfrm>
          <a:prstGeom prst="rect">
            <a:avLst/>
          </a:prstGeom>
          <a:ln>
            <a:solidFill>
              <a:schemeClr val="tx1"/>
            </a:solidFill>
          </a:ln>
        </p:spPr>
      </p:pic>
      <p:pic>
        <p:nvPicPr>
          <p:cNvPr id="11" name="Picture 10">
            <a:extLst>
              <a:ext uri="{FF2B5EF4-FFF2-40B4-BE49-F238E27FC236}">
                <a16:creationId xmlns:a16="http://schemas.microsoft.com/office/drawing/2014/main" id="{C51A3A6E-6EEF-54DD-37C4-A173BEE72549}"/>
              </a:ext>
            </a:extLst>
          </p:cNvPr>
          <p:cNvPicPr>
            <a:picLocks noChangeAspect="1"/>
          </p:cNvPicPr>
          <p:nvPr/>
        </p:nvPicPr>
        <p:blipFill>
          <a:blip r:embed="rId6"/>
          <a:stretch>
            <a:fillRect/>
          </a:stretch>
        </p:blipFill>
        <p:spPr>
          <a:xfrm>
            <a:off x="244998" y="4509458"/>
            <a:ext cx="6977605" cy="3558096"/>
          </a:xfrm>
          <a:prstGeom prst="rect">
            <a:avLst/>
          </a:prstGeom>
          <a:ln>
            <a:solidFill>
              <a:schemeClr val="tx1"/>
            </a:solidFill>
          </a:ln>
        </p:spPr>
      </p:pic>
      <p:pic>
        <p:nvPicPr>
          <p:cNvPr id="16" name="Picture 15">
            <a:extLst>
              <a:ext uri="{FF2B5EF4-FFF2-40B4-BE49-F238E27FC236}">
                <a16:creationId xmlns:a16="http://schemas.microsoft.com/office/drawing/2014/main" id="{94F9DF32-86DC-2E82-B7B1-177CD9AABF2D}"/>
              </a:ext>
            </a:extLst>
          </p:cNvPr>
          <p:cNvPicPr>
            <a:picLocks noChangeAspect="1"/>
          </p:cNvPicPr>
          <p:nvPr/>
        </p:nvPicPr>
        <p:blipFill>
          <a:blip r:embed="rId7"/>
          <a:stretch>
            <a:fillRect/>
          </a:stretch>
        </p:blipFill>
        <p:spPr>
          <a:xfrm>
            <a:off x="7442522" y="3796497"/>
            <a:ext cx="7083706" cy="4271058"/>
          </a:xfrm>
          <a:prstGeom prst="rect">
            <a:avLst/>
          </a:prstGeom>
          <a:ln>
            <a:solidFill>
              <a:schemeClr val="tx1"/>
            </a:solidFill>
          </a:ln>
        </p:spPr>
      </p:pic>
    </p:spTree>
    <p:extLst>
      <p:ext uri="{BB962C8B-B14F-4D97-AF65-F5344CB8AC3E}">
        <p14:creationId xmlns:p14="http://schemas.microsoft.com/office/powerpoint/2010/main" val="4013326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4825" y="510540"/>
            <a:ext cx="5015032" cy="424220"/>
          </a:xfrm>
          <a:prstGeom prst="rect">
            <a:avLst/>
          </a:prstGeom>
          <a:noFill/>
          <a:ln/>
        </p:spPr>
        <p:txBody>
          <a:bodyPr wrap="none" lIns="0" tIns="0" rIns="0" bIns="0" rtlCol="0" anchor="t"/>
          <a:lstStyle/>
          <a:p>
            <a:pPr marL="0" indent="0" algn="l">
              <a:lnSpc>
                <a:spcPts val="3300"/>
              </a:lnSpc>
              <a:buNone/>
            </a:pPr>
            <a:r>
              <a:rPr lang="en-US" b="1" dirty="0">
                <a:solidFill>
                  <a:srgbClr val="00002E"/>
                </a:solidFill>
                <a:latin typeface="Nunito Semi Bold" pitchFamily="34" charset="0"/>
                <a:ea typeface="Nunito Semi Bold" pitchFamily="34" charset="-122"/>
                <a:cs typeface="Nunito Semi Bold" pitchFamily="34" charset="-120"/>
              </a:rPr>
              <a:t>Challenges Faced And Solutions</a:t>
            </a:r>
            <a:endParaRPr lang="en-US" b="1" dirty="0"/>
          </a:p>
        </p:txBody>
      </p:sp>
      <p:pic>
        <p:nvPicPr>
          <p:cNvPr id="8" name="Image 0" descr="preencoded.png"/>
          <p:cNvPicPr>
            <a:picLocks noChangeAspect="1"/>
          </p:cNvPicPr>
          <p:nvPr/>
        </p:nvPicPr>
        <p:blipFill>
          <a:blip r:embed="rId3"/>
          <a:stretch>
            <a:fillRect/>
          </a:stretch>
        </p:blipFill>
        <p:spPr>
          <a:xfrm>
            <a:off x="504825" y="1189196"/>
            <a:ext cx="6354842" cy="6817380"/>
          </a:xfrm>
          <a:prstGeom prst="rect">
            <a:avLst/>
          </a:prstGeom>
        </p:spPr>
      </p:pic>
      <p:pic>
        <p:nvPicPr>
          <p:cNvPr id="15" name="Picture 14">
            <a:extLst>
              <a:ext uri="{FF2B5EF4-FFF2-40B4-BE49-F238E27FC236}">
                <a16:creationId xmlns:a16="http://schemas.microsoft.com/office/drawing/2014/main" id="{8CE5E439-6D03-B0DC-B1E2-C2C50CC88945}"/>
              </a:ext>
            </a:extLst>
          </p:cNvPr>
          <p:cNvPicPr>
            <a:picLocks noChangeAspect="1"/>
          </p:cNvPicPr>
          <p:nvPr/>
        </p:nvPicPr>
        <p:blipFill>
          <a:blip r:embed="rId4"/>
          <a:stretch>
            <a:fillRect/>
          </a:stretch>
        </p:blipFill>
        <p:spPr>
          <a:xfrm>
            <a:off x="11686764" y="7534178"/>
            <a:ext cx="2943636" cy="695422"/>
          </a:xfrm>
          <a:prstGeom prst="rect">
            <a:avLst/>
          </a:prstGeom>
        </p:spPr>
      </p:pic>
      <p:sp>
        <p:nvSpPr>
          <p:cNvPr id="14" name="TextBox 13">
            <a:extLst>
              <a:ext uri="{FF2B5EF4-FFF2-40B4-BE49-F238E27FC236}">
                <a16:creationId xmlns:a16="http://schemas.microsoft.com/office/drawing/2014/main" id="{C43F2618-1EA3-1291-5847-3B1BB80A8166}"/>
              </a:ext>
            </a:extLst>
          </p:cNvPr>
          <p:cNvSpPr txBox="1"/>
          <p:nvPr/>
        </p:nvSpPr>
        <p:spPr>
          <a:xfrm>
            <a:off x="7002967" y="510540"/>
            <a:ext cx="2932770" cy="461665"/>
          </a:xfrm>
          <a:prstGeom prst="rect">
            <a:avLst/>
          </a:prstGeom>
          <a:noFill/>
        </p:spPr>
        <p:txBody>
          <a:bodyPr wrap="square" rtlCol="0">
            <a:spAutoFit/>
          </a:bodyPr>
          <a:lstStyle/>
          <a:p>
            <a:r>
              <a:rPr lang="en-IN" sz="2400" b="1" dirty="0"/>
              <a:t>Challenges Faced</a:t>
            </a:r>
          </a:p>
        </p:txBody>
      </p:sp>
      <p:sp>
        <p:nvSpPr>
          <p:cNvPr id="16" name="TextBox 15">
            <a:extLst>
              <a:ext uri="{FF2B5EF4-FFF2-40B4-BE49-F238E27FC236}">
                <a16:creationId xmlns:a16="http://schemas.microsoft.com/office/drawing/2014/main" id="{4C890044-FCDF-C1A3-F256-36D0F2EF0270}"/>
              </a:ext>
            </a:extLst>
          </p:cNvPr>
          <p:cNvSpPr txBox="1"/>
          <p:nvPr/>
        </p:nvSpPr>
        <p:spPr>
          <a:xfrm>
            <a:off x="7503260" y="897357"/>
            <a:ext cx="6498141" cy="21340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dirty="0"/>
              <a:t>Dates were stored in Epoch time, making them unreadable in dashboards.</a:t>
            </a:r>
          </a:p>
          <a:p>
            <a:pPr marL="285750" indent="-285750">
              <a:lnSpc>
                <a:spcPct val="150000"/>
              </a:lnSpc>
              <a:buFont typeface="Arial" panose="020B0604020202020204" pitchFamily="34" charset="0"/>
              <a:buChar char="•"/>
            </a:pPr>
            <a:r>
              <a:rPr lang="en-US" sz="1500" dirty="0"/>
              <a:t>Goal amounts were in different currencies.</a:t>
            </a:r>
          </a:p>
          <a:p>
            <a:pPr marL="285750" indent="-285750">
              <a:lnSpc>
                <a:spcPct val="150000"/>
              </a:lnSpc>
              <a:buFont typeface="Arial" panose="020B0604020202020204" pitchFamily="34" charset="0"/>
              <a:buChar char="•"/>
            </a:pPr>
            <a:r>
              <a:rPr lang="en-US" sz="1500" dirty="0"/>
              <a:t>Building a calendar table with year, quarter, month, and financial periods was a little difficult in excel and tableau.</a:t>
            </a:r>
          </a:p>
          <a:p>
            <a:pPr marL="285750" indent="-285750">
              <a:lnSpc>
                <a:spcPct val="150000"/>
              </a:lnSpc>
              <a:buFont typeface="Arial" panose="020B0604020202020204" pitchFamily="34" charset="0"/>
              <a:buChar char="•"/>
            </a:pPr>
            <a:r>
              <a:rPr lang="en-US" sz="1500" dirty="0"/>
              <a:t>Loading big tables into MySQL was difficult.</a:t>
            </a:r>
          </a:p>
          <a:p>
            <a:pPr marL="285750" indent="-285750">
              <a:lnSpc>
                <a:spcPct val="150000"/>
              </a:lnSpc>
              <a:buFont typeface="Arial" panose="020B0604020202020204" pitchFamily="34" charset="0"/>
              <a:buChar char="•"/>
            </a:pPr>
            <a:r>
              <a:rPr lang="en-US" sz="1500" dirty="0"/>
              <a:t>Some records had missing or inconsistent values.</a:t>
            </a:r>
            <a:endParaRPr lang="en-IN" sz="1500" dirty="0"/>
          </a:p>
        </p:txBody>
      </p:sp>
      <p:sp>
        <p:nvSpPr>
          <p:cNvPr id="17" name="TextBox 16">
            <a:extLst>
              <a:ext uri="{FF2B5EF4-FFF2-40B4-BE49-F238E27FC236}">
                <a16:creationId xmlns:a16="http://schemas.microsoft.com/office/drawing/2014/main" id="{1A3F3476-FDEB-E5A0-CB01-42DAEAD88BDB}"/>
              </a:ext>
            </a:extLst>
          </p:cNvPr>
          <p:cNvSpPr txBox="1"/>
          <p:nvPr/>
        </p:nvSpPr>
        <p:spPr>
          <a:xfrm>
            <a:off x="7002967" y="3040505"/>
            <a:ext cx="3668751" cy="461665"/>
          </a:xfrm>
          <a:prstGeom prst="rect">
            <a:avLst/>
          </a:prstGeom>
          <a:noFill/>
        </p:spPr>
        <p:txBody>
          <a:bodyPr wrap="square" rtlCol="0">
            <a:spAutoFit/>
          </a:bodyPr>
          <a:lstStyle/>
          <a:p>
            <a:r>
              <a:rPr lang="en-IN" sz="2400" b="1" dirty="0"/>
              <a:t>Solutions Implemented</a:t>
            </a:r>
          </a:p>
        </p:txBody>
      </p:sp>
      <p:sp>
        <p:nvSpPr>
          <p:cNvPr id="18" name="TextBox 17">
            <a:extLst>
              <a:ext uri="{FF2B5EF4-FFF2-40B4-BE49-F238E27FC236}">
                <a16:creationId xmlns:a16="http://schemas.microsoft.com/office/drawing/2014/main" id="{1297623E-5E6C-6EB6-8157-45CFC8FE8703}"/>
              </a:ext>
            </a:extLst>
          </p:cNvPr>
          <p:cNvSpPr txBox="1"/>
          <p:nvPr/>
        </p:nvSpPr>
        <p:spPr>
          <a:xfrm>
            <a:off x="7503260" y="3460224"/>
            <a:ext cx="6746488" cy="4524315"/>
          </a:xfrm>
          <a:prstGeom prst="rect">
            <a:avLst/>
          </a:prstGeom>
          <a:noFill/>
        </p:spPr>
        <p:txBody>
          <a:bodyPr wrap="square" rtlCol="0">
            <a:spAutoFit/>
          </a:bodyPr>
          <a:lstStyle/>
          <a:p>
            <a:pPr marL="285750" indent="-285750">
              <a:buFont typeface="Wingdings" panose="05000000000000000000" pitchFamily="2" charset="2"/>
              <a:buChar char="§"/>
            </a:pPr>
            <a:r>
              <a:rPr lang="en-US" sz="1600" dirty="0"/>
              <a:t>Used built-in functions (like FROM_UNIXTIME in SQL )/ Power Query date conversion), formulas in excel (= (A2/86400) + DATE(1970,1,1)) to transform them into readable date formats.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Applied a static USD conversion rate to standardize values for fair comparison across projects.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Created a custom calendar table with DAX in power-bi/SQL formulas in </a:t>
            </a:r>
            <a:r>
              <a:rPr lang="en-US" sz="1600" dirty="0" err="1"/>
              <a:t>mysql</a:t>
            </a:r>
            <a:r>
              <a:rPr lang="en-US" sz="1600" dirty="0"/>
              <a:t> to generate all required time columns.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The table data import method was very slow and was loading only a few rows, which affected the analysis. The LOCAL DATA INFILE method was not supported in the current MySQL version, so we used the DATA INFILE method by storing the CSV file in the path shown after running (SHOW VARIABLES LIKE '</a:t>
            </a:r>
            <a:r>
              <a:rPr lang="en-US" sz="1600" dirty="0" err="1"/>
              <a:t>secure_file_priv</a:t>
            </a:r>
            <a:r>
              <a:rPr lang="en-US" sz="1600" dirty="0"/>
              <a:t>’;) and then importing from that location.</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Applied cleaning steps in Power Query (handling nulls, standardizing text fields).</a:t>
            </a:r>
            <a:endParaRPr lang="en-IN"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AA74F-F873-3204-7A7F-FA32EA20A38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4B0FF47-9BEC-7F19-A6AF-7AAF4BE67AA0}"/>
              </a:ext>
            </a:extLst>
          </p:cNvPr>
          <p:cNvSpPr/>
          <p:nvPr/>
        </p:nvSpPr>
        <p:spPr>
          <a:xfrm>
            <a:off x="504825" y="685247"/>
            <a:ext cx="5015032" cy="424220"/>
          </a:xfrm>
          <a:prstGeom prst="rect">
            <a:avLst/>
          </a:prstGeom>
          <a:noFill/>
          <a:ln/>
        </p:spPr>
        <p:txBody>
          <a:bodyPr wrap="none" lIns="0" tIns="0" rIns="0" bIns="0" rtlCol="0" anchor="t"/>
          <a:lstStyle/>
          <a:p>
            <a:pPr marL="0" indent="0" algn="l">
              <a:lnSpc>
                <a:spcPts val="3300"/>
              </a:lnSpc>
              <a:buNone/>
            </a:pPr>
            <a:r>
              <a:rPr lang="en-US" sz="2400" b="1" dirty="0">
                <a:solidFill>
                  <a:srgbClr val="00002E"/>
                </a:solidFill>
                <a:latin typeface="Nunito Semi Bold" pitchFamily="34" charset="0"/>
                <a:ea typeface="Nunito Semi Bold" pitchFamily="34" charset="-122"/>
                <a:cs typeface="Nunito Semi Bold" pitchFamily="34" charset="-120"/>
              </a:rPr>
              <a:t>Challenges Faced And Solutions</a:t>
            </a:r>
            <a:endParaRPr lang="en-US" sz="2400" b="1" dirty="0"/>
          </a:p>
        </p:txBody>
      </p:sp>
      <p:pic>
        <p:nvPicPr>
          <p:cNvPr id="8" name="Image 0" descr="preencoded.png">
            <a:extLst>
              <a:ext uri="{FF2B5EF4-FFF2-40B4-BE49-F238E27FC236}">
                <a16:creationId xmlns:a16="http://schemas.microsoft.com/office/drawing/2014/main" id="{BBFD3205-F76F-5074-DADE-242652FEF208}"/>
              </a:ext>
            </a:extLst>
          </p:cNvPr>
          <p:cNvPicPr>
            <a:picLocks noChangeAspect="1"/>
          </p:cNvPicPr>
          <p:nvPr/>
        </p:nvPicPr>
        <p:blipFill>
          <a:blip r:embed="rId3"/>
          <a:stretch>
            <a:fillRect/>
          </a:stretch>
        </p:blipFill>
        <p:spPr>
          <a:xfrm>
            <a:off x="504825" y="1189196"/>
            <a:ext cx="6354842" cy="6817380"/>
          </a:xfrm>
          <a:prstGeom prst="rect">
            <a:avLst/>
          </a:prstGeom>
        </p:spPr>
      </p:pic>
      <p:pic>
        <p:nvPicPr>
          <p:cNvPr id="15" name="Picture 14">
            <a:extLst>
              <a:ext uri="{FF2B5EF4-FFF2-40B4-BE49-F238E27FC236}">
                <a16:creationId xmlns:a16="http://schemas.microsoft.com/office/drawing/2014/main" id="{3DC2AC68-229E-5D1C-93AC-9F3EB58C7406}"/>
              </a:ext>
            </a:extLst>
          </p:cNvPr>
          <p:cNvPicPr>
            <a:picLocks noChangeAspect="1"/>
          </p:cNvPicPr>
          <p:nvPr/>
        </p:nvPicPr>
        <p:blipFill>
          <a:blip r:embed="rId4"/>
          <a:stretch>
            <a:fillRect/>
          </a:stretch>
        </p:blipFill>
        <p:spPr>
          <a:xfrm>
            <a:off x="11686764" y="7534178"/>
            <a:ext cx="2943636" cy="695422"/>
          </a:xfrm>
          <a:prstGeom prst="rect">
            <a:avLst/>
          </a:prstGeom>
        </p:spPr>
      </p:pic>
      <p:sp>
        <p:nvSpPr>
          <p:cNvPr id="14" name="TextBox 13">
            <a:extLst>
              <a:ext uri="{FF2B5EF4-FFF2-40B4-BE49-F238E27FC236}">
                <a16:creationId xmlns:a16="http://schemas.microsoft.com/office/drawing/2014/main" id="{F4742961-F814-1E30-8F89-14B921C4EBAC}"/>
              </a:ext>
            </a:extLst>
          </p:cNvPr>
          <p:cNvSpPr txBox="1"/>
          <p:nvPr/>
        </p:nvSpPr>
        <p:spPr>
          <a:xfrm>
            <a:off x="7002967" y="510540"/>
            <a:ext cx="2932770" cy="461665"/>
          </a:xfrm>
          <a:prstGeom prst="rect">
            <a:avLst/>
          </a:prstGeom>
          <a:noFill/>
        </p:spPr>
        <p:txBody>
          <a:bodyPr wrap="square" rtlCol="0">
            <a:spAutoFit/>
          </a:bodyPr>
          <a:lstStyle/>
          <a:p>
            <a:r>
              <a:rPr lang="en-IN" sz="2400" b="1" dirty="0"/>
              <a:t>Challenges Faced</a:t>
            </a:r>
          </a:p>
        </p:txBody>
      </p:sp>
      <p:sp>
        <p:nvSpPr>
          <p:cNvPr id="16" name="TextBox 15">
            <a:extLst>
              <a:ext uri="{FF2B5EF4-FFF2-40B4-BE49-F238E27FC236}">
                <a16:creationId xmlns:a16="http://schemas.microsoft.com/office/drawing/2014/main" id="{3EF8D242-7905-C19E-8324-A3ACC108CCCC}"/>
              </a:ext>
            </a:extLst>
          </p:cNvPr>
          <p:cNvSpPr txBox="1"/>
          <p:nvPr/>
        </p:nvSpPr>
        <p:spPr>
          <a:xfrm>
            <a:off x="7503260" y="897357"/>
            <a:ext cx="6498141" cy="21340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dirty="0"/>
              <a:t>Dates were stored in Epoch time, making them unreadable in dashboards.</a:t>
            </a:r>
          </a:p>
          <a:p>
            <a:pPr marL="285750" indent="-285750">
              <a:lnSpc>
                <a:spcPct val="150000"/>
              </a:lnSpc>
              <a:buFont typeface="Arial" panose="020B0604020202020204" pitchFamily="34" charset="0"/>
              <a:buChar char="•"/>
            </a:pPr>
            <a:r>
              <a:rPr lang="en-US" sz="1500" dirty="0"/>
              <a:t>Goal amounts were in different currencies.</a:t>
            </a:r>
          </a:p>
          <a:p>
            <a:pPr marL="285750" indent="-285750">
              <a:lnSpc>
                <a:spcPct val="150000"/>
              </a:lnSpc>
              <a:buFont typeface="Arial" panose="020B0604020202020204" pitchFamily="34" charset="0"/>
              <a:buChar char="•"/>
            </a:pPr>
            <a:r>
              <a:rPr lang="en-US" sz="1500" dirty="0"/>
              <a:t>Building a calendar table with year, quarter, month, and financial periods was a little difficult in excel and tableau.</a:t>
            </a:r>
          </a:p>
          <a:p>
            <a:pPr marL="285750" indent="-285750">
              <a:lnSpc>
                <a:spcPct val="150000"/>
              </a:lnSpc>
              <a:buFont typeface="Arial" panose="020B0604020202020204" pitchFamily="34" charset="0"/>
              <a:buChar char="•"/>
            </a:pPr>
            <a:r>
              <a:rPr lang="en-US" sz="1500" dirty="0"/>
              <a:t>Loading big tables into MySQL was difficult.</a:t>
            </a:r>
          </a:p>
          <a:p>
            <a:pPr marL="285750" indent="-285750">
              <a:lnSpc>
                <a:spcPct val="150000"/>
              </a:lnSpc>
              <a:buFont typeface="Arial" panose="020B0604020202020204" pitchFamily="34" charset="0"/>
              <a:buChar char="•"/>
            </a:pPr>
            <a:r>
              <a:rPr lang="en-US" sz="1500" dirty="0"/>
              <a:t>Some records had missing or inconsistent values.</a:t>
            </a:r>
            <a:endParaRPr lang="en-IN" sz="1500" dirty="0"/>
          </a:p>
        </p:txBody>
      </p:sp>
      <p:sp>
        <p:nvSpPr>
          <p:cNvPr id="17" name="TextBox 16">
            <a:extLst>
              <a:ext uri="{FF2B5EF4-FFF2-40B4-BE49-F238E27FC236}">
                <a16:creationId xmlns:a16="http://schemas.microsoft.com/office/drawing/2014/main" id="{91648DEE-A53F-4772-1B35-75D3A05FC920}"/>
              </a:ext>
            </a:extLst>
          </p:cNvPr>
          <p:cNvSpPr txBox="1"/>
          <p:nvPr/>
        </p:nvSpPr>
        <p:spPr>
          <a:xfrm>
            <a:off x="7002967" y="3040505"/>
            <a:ext cx="3668751" cy="461665"/>
          </a:xfrm>
          <a:prstGeom prst="rect">
            <a:avLst/>
          </a:prstGeom>
          <a:noFill/>
        </p:spPr>
        <p:txBody>
          <a:bodyPr wrap="square" rtlCol="0">
            <a:spAutoFit/>
          </a:bodyPr>
          <a:lstStyle/>
          <a:p>
            <a:r>
              <a:rPr lang="en-IN" sz="2400" b="1" dirty="0"/>
              <a:t>Solutions Implemented</a:t>
            </a:r>
          </a:p>
        </p:txBody>
      </p:sp>
      <p:sp>
        <p:nvSpPr>
          <p:cNvPr id="18" name="TextBox 17">
            <a:extLst>
              <a:ext uri="{FF2B5EF4-FFF2-40B4-BE49-F238E27FC236}">
                <a16:creationId xmlns:a16="http://schemas.microsoft.com/office/drawing/2014/main" id="{52C3FEE9-0773-A59F-A9AE-CC5F070E1450}"/>
              </a:ext>
            </a:extLst>
          </p:cNvPr>
          <p:cNvSpPr txBox="1"/>
          <p:nvPr/>
        </p:nvSpPr>
        <p:spPr>
          <a:xfrm>
            <a:off x="7503260" y="3460224"/>
            <a:ext cx="6746488" cy="4524315"/>
          </a:xfrm>
          <a:prstGeom prst="rect">
            <a:avLst/>
          </a:prstGeom>
          <a:noFill/>
        </p:spPr>
        <p:txBody>
          <a:bodyPr wrap="square" rtlCol="0">
            <a:spAutoFit/>
          </a:bodyPr>
          <a:lstStyle/>
          <a:p>
            <a:pPr marL="285750" indent="-285750">
              <a:buFont typeface="Wingdings" panose="05000000000000000000" pitchFamily="2" charset="2"/>
              <a:buChar char="§"/>
            </a:pPr>
            <a:r>
              <a:rPr lang="en-US" sz="1600" dirty="0"/>
              <a:t>Used built-in functions (like FROM_UNIXTIME in SQL )/ Power Query date conversion), formulas in excel (= (A2/86400) + DATE(1970,1,1)) to transform them into readable date formats.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Applied a static USD conversion rate to standardize values for fair comparison across projects.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Created a custom calendar table with DAX in power-bi/SQL formulas in </a:t>
            </a:r>
            <a:r>
              <a:rPr lang="en-US" sz="1600" dirty="0" err="1"/>
              <a:t>mysql</a:t>
            </a:r>
            <a:r>
              <a:rPr lang="en-US" sz="1600" dirty="0"/>
              <a:t> to generate all required time columns.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The table data import method was very slow and was loading only a few rows, which affected the analysis. The LOCAL DATA INFILE method was not supported in the current MySQL version, so we used the DATA INFILE method by storing the CSV file in the path shown after running (SHOW VARIABLES LIKE '</a:t>
            </a:r>
            <a:r>
              <a:rPr lang="en-US" sz="1600" dirty="0" err="1"/>
              <a:t>secure_file_priv</a:t>
            </a:r>
            <a:r>
              <a:rPr lang="en-US" sz="1600" dirty="0"/>
              <a:t>’;) and then importing from that location.</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Applied cleaning steps in Power Query (handling nulls, standardizing text fields).</a:t>
            </a:r>
            <a:endParaRPr lang="en-IN" sz="1600" dirty="0"/>
          </a:p>
        </p:txBody>
      </p:sp>
    </p:spTree>
    <p:extLst>
      <p:ext uri="{BB962C8B-B14F-4D97-AF65-F5344CB8AC3E}">
        <p14:creationId xmlns:p14="http://schemas.microsoft.com/office/powerpoint/2010/main" val="269508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DC25E-0F96-760F-2AFB-A7925BB3EAA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28BD2D0-EA88-966B-809C-631CCA2B0521}"/>
              </a:ext>
            </a:extLst>
          </p:cNvPr>
          <p:cNvSpPr/>
          <p:nvPr/>
        </p:nvSpPr>
        <p:spPr>
          <a:xfrm>
            <a:off x="837724" y="3762732"/>
            <a:ext cx="5632490" cy="704017"/>
          </a:xfrm>
          <a:prstGeom prst="rect">
            <a:avLst/>
          </a:prstGeom>
          <a:noFill/>
          <a:ln/>
        </p:spPr>
        <p:txBody>
          <a:bodyPr wrap="none" lIns="0" tIns="0" rIns="0" bIns="0" rtlCol="0" anchor="t"/>
          <a:lstStyle/>
          <a:p>
            <a:pPr marL="0" indent="0" algn="l">
              <a:lnSpc>
                <a:spcPts val="5500"/>
              </a:lnSpc>
              <a:buNone/>
            </a:pPr>
            <a:endParaRPr lang="en-US" sz="4400" b="1" dirty="0"/>
          </a:p>
        </p:txBody>
      </p:sp>
      <p:pic>
        <p:nvPicPr>
          <p:cNvPr id="4" name="Picture 3">
            <a:extLst>
              <a:ext uri="{FF2B5EF4-FFF2-40B4-BE49-F238E27FC236}">
                <a16:creationId xmlns:a16="http://schemas.microsoft.com/office/drawing/2014/main" id="{F6844491-1A84-24D8-10D1-569B01D42519}"/>
              </a:ext>
            </a:extLst>
          </p:cNvPr>
          <p:cNvPicPr>
            <a:picLocks noChangeAspect="1"/>
          </p:cNvPicPr>
          <p:nvPr/>
        </p:nvPicPr>
        <p:blipFill>
          <a:blip r:embed="rId3"/>
          <a:stretch>
            <a:fillRect/>
          </a:stretch>
        </p:blipFill>
        <p:spPr>
          <a:xfrm>
            <a:off x="11686764" y="7534178"/>
            <a:ext cx="2943636" cy="695422"/>
          </a:xfrm>
          <a:prstGeom prst="rect">
            <a:avLst/>
          </a:prstGeom>
        </p:spPr>
      </p:pic>
      <p:sp>
        <p:nvSpPr>
          <p:cNvPr id="5" name="Text 0">
            <a:extLst>
              <a:ext uri="{FF2B5EF4-FFF2-40B4-BE49-F238E27FC236}">
                <a16:creationId xmlns:a16="http://schemas.microsoft.com/office/drawing/2014/main" id="{AA6D4DEE-2303-F575-CF9F-694881A0A016}"/>
              </a:ext>
            </a:extLst>
          </p:cNvPr>
          <p:cNvSpPr/>
          <p:nvPr/>
        </p:nvSpPr>
        <p:spPr>
          <a:xfrm>
            <a:off x="362277" y="294542"/>
            <a:ext cx="1974041" cy="513278"/>
          </a:xfrm>
          <a:prstGeom prst="rect">
            <a:avLst/>
          </a:prstGeom>
          <a:noFill/>
          <a:ln/>
        </p:spPr>
        <p:txBody>
          <a:bodyPr wrap="none" lIns="0" tIns="0" rIns="0" bIns="0" rtlCol="0" anchor="t"/>
          <a:lstStyle/>
          <a:p>
            <a:pPr marL="0" indent="0" algn="l">
              <a:lnSpc>
                <a:spcPts val="4000"/>
              </a:lnSpc>
              <a:buNone/>
            </a:pPr>
            <a:r>
              <a:rPr lang="en-US" sz="3200" b="1" dirty="0">
                <a:solidFill>
                  <a:srgbClr val="00002E"/>
                </a:solidFill>
                <a:latin typeface="Nunito Semi Bold" pitchFamily="34" charset="0"/>
              </a:rPr>
              <a:t>Key Take Aways</a:t>
            </a:r>
            <a:endParaRPr lang="en-US" sz="3200" b="1" dirty="0"/>
          </a:p>
        </p:txBody>
      </p:sp>
      <p:graphicFrame>
        <p:nvGraphicFramePr>
          <p:cNvPr id="7" name="Table 6">
            <a:extLst>
              <a:ext uri="{FF2B5EF4-FFF2-40B4-BE49-F238E27FC236}">
                <a16:creationId xmlns:a16="http://schemas.microsoft.com/office/drawing/2014/main" id="{946C9971-70A6-0E81-05D5-D1C057EAC0EC}"/>
              </a:ext>
            </a:extLst>
          </p:cNvPr>
          <p:cNvGraphicFramePr>
            <a:graphicFrameLocks noGrp="1"/>
          </p:cNvGraphicFramePr>
          <p:nvPr>
            <p:extLst>
              <p:ext uri="{D42A27DB-BD31-4B8C-83A1-F6EECF244321}">
                <p14:modId xmlns:p14="http://schemas.microsoft.com/office/powerpoint/2010/main" val="1559074105"/>
              </p:ext>
            </p:extLst>
          </p:nvPr>
        </p:nvGraphicFramePr>
        <p:xfrm>
          <a:off x="362277" y="1046776"/>
          <a:ext cx="14022796" cy="6747927"/>
        </p:xfrm>
        <a:graphic>
          <a:graphicData uri="http://schemas.openxmlformats.org/drawingml/2006/table">
            <a:tbl>
              <a:tblPr>
                <a:tableStyleId>{F5AB1C69-6EDB-4FF4-983F-18BD219EF322}</a:tableStyleId>
              </a:tblPr>
              <a:tblGrid>
                <a:gridCol w="3505699">
                  <a:extLst>
                    <a:ext uri="{9D8B030D-6E8A-4147-A177-3AD203B41FA5}">
                      <a16:colId xmlns:a16="http://schemas.microsoft.com/office/drawing/2014/main" val="3781640689"/>
                    </a:ext>
                  </a:extLst>
                </a:gridCol>
                <a:gridCol w="3505699">
                  <a:extLst>
                    <a:ext uri="{9D8B030D-6E8A-4147-A177-3AD203B41FA5}">
                      <a16:colId xmlns:a16="http://schemas.microsoft.com/office/drawing/2014/main" val="489733310"/>
                    </a:ext>
                  </a:extLst>
                </a:gridCol>
                <a:gridCol w="3505699">
                  <a:extLst>
                    <a:ext uri="{9D8B030D-6E8A-4147-A177-3AD203B41FA5}">
                      <a16:colId xmlns:a16="http://schemas.microsoft.com/office/drawing/2014/main" val="458532287"/>
                    </a:ext>
                  </a:extLst>
                </a:gridCol>
                <a:gridCol w="3505699">
                  <a:extLst>
                    <a:ext uri="{9D8B030D-6E8A-4147-A177-3AD203B41FA5}">
                      <a16:colId xmlns:a16="http://schemas.microsoft.com/office/drawing/2014/main" val="2057461061"/>
                    </a:ext>
                  </a:extLst>
                </a:gridCol>
              </a:tblGrid>
              <a:tr h="473539">
                <a:tc>
                  <a:txBody>
                    <a:bodyPr/>
                    <a:lstStyle/>
                    <a:p>
                      <a:pPr>
                        <a:buNone/>
                      </a:pPr>
                      <a:r>
                        <a:rPr lang="en-IN" sz="1800" b="1" dirty="0"/>
                        <a:t>KPI Category</a:t>
                      </a:r>
                      <a:endParaRPr lang="en-IN" sz="1800" dirty="0"/>
                    </a:p>
                  </a:txBody>
                  <a:tcPr anchor="ctr"/>
                </a:tc>
                <a:tc>
                  <a:txBody>
                    <a:bodyPr/>
                    <a:lstStyle/>
                    <a:p>
                      <a:pPr>
                        <a:buNone/>
                      </a:pPr>
                      <a:r>
                        <a:rPr lang="en-IN" sz="1800" b="1" dirty="0"/>
                        <a:t>Metric</a:t>
                      </a:r>
                      <a:endParaRPr lang="en-IN" sz="1800" dirty="0"/>
                    </a:p>
                  </a:txBody>
                  <a:tcPr anchor="ctr"/>
                </a:tc>
                <a:tc>
                  <a:txBody>
                    <a:bodyPr/>
                    <a:lstStyle/>
                    <a:p>
                      <a:pPr>
                        <a:buNone/>
                      </a:pPr>
                      <a:r>
                        <a:rPr lang="en-IN" sz="1800" b="1" dirty="0"/>
                        <a:t>Value / Finding</a:t>
                      </a:r>
                      <a:endParaRPr lang="en-IN" sz="1800" dirty="0"/>
                    </a:p>
                  </a:txBody>
                  <a:tcPr anchor="ctr"/>
                </a:tc>
                <a:tc>
                  <a:txBody>
                    <a:bodyPr/>
                    <a:lstStyle/>
                    <a:p>
                      <a:pPr>
                        <a:buNone/>
                      </a:pPr>
                      <a:r>
                        <a:rPr lang="en-IN" sz="1800" b="1"/>
                        <a:t>Key Insight</a:t>
                      </a:r>
                      <a:endParaRPr lang="en-IN" sz="1800"/>
                    </a:p>
                  </a:txBody>
                  <a:tcPr anchor="ctr"/>
                </a:tc>
                <a:extLst>
                  <a:ext uri="{0D108BD9-81ED-4DB2-BD59-A6C34878D82A}">
                    <a16:rowId xmlns:a16="http://schemas.microsoft.com/office/drawing/2014/main" val="724707910"/>
                  </a:ext>
                </a:extLst>
              </a:tr>
              <a:tr h="473539">
                <a:tc>
                  <a:txBody>
                    <a:bodyPr/>
                    <a:lstStyle/>
                    <a:p>
                      <a:pPr>
                        <a:buNone/>
                      </a:pPr>
                      <a:r>
                        <a:rPr lang="en-IN" sz="1800"/>
                        <a:t>🌍 Global Performance</a:t>
                      </a:r>
                    </a:p>
                  </a:txBody>
                  <a:tcPr anchor="ctr"/>
                </a:tc>
                <a:tc>
                  <a:txBody>
                    <a:bodyPr/>
                    <a:lstStyle/>
                    <a:p>
                      <a:pPr>
                        <a:buNone/>
                      </a:pPr>
                      <a:r>
                        <a:rPr lang="en-IN" sz="1800"/>
                        <a:t>Total Projects</a:t>
                      </a:r>
                    </a:p>
                  </a:txBody>
                  <a:tcPr anchor="ctr"/>
                </a:tc>
                <a:tc>
                  <a:txBody>
                    <a:bodyPr/>
                    <a:lstStyle/>
                    <a:p>
                      <a:pPr>
                        <a:buNone/>
                      </a:pPr>
                      <a:r>
                        <a:rPr lang="en-IN" sz="1800" b="1"/>
                        <a:t>3,65,892</a:t>
                      </a:r>
                      <a:endParaRPr lang="en-IN" sz="1800"/>
                    </a:p>
                  </a:txBody>
                  <a:tcPr anchor="ctr"/>
                </a:tc>
                <a:tc>
                  <a:txBody>
                    <a:bodyPr/>
                    <a:lstStyle/>
                    <a:p>
                      <a:pPr>
                        <a:buNone/>
                      </a:pPr>
                      <a:r>
                        <a:rPr lang="en-IN" sz="1800"/>
                        <a:t>Huge dataset over a decade</a:t>
                      </a:r>
                    </a:p>
                  </a:txBody>
                  <a:tcPr anchor="ctr"/>
                </a:tc>
                <a:extLst>
                  <a:ext uri="{0D108BD9-81ED-4DB2-BD59-A6C34878D82A}">
                    <a16:rowId xmlns:a16="http://schemas.microsoft.com/office/drawing/2014/main" val="218188222"/>
                  </a:ext>
                </a:extLst>
              </a:tr>
              <a:tr h="473539">
                <a:tc>
                  <a:txBody>
                    <a:bodyPr/>
                    <a:lstStyle/>
                    <a:p>
                      <a:pPr>
                        <a:buNone/>
                      </a:pPr>
                      <a:r>
                        <a:rPr lang="en-IN" sz="1800"/>
                        <a:t>🌍 Global Performance</a:t>
                      </a:r>
                    </a:p>
                  </a:txBody>
                  <a:tcPr anchor="ctr"/>
                </a:tc>
                <a:tc>
                  <a:txBody>
                    <a:bodyPr/>
                    <a:lstStyle/>
                    <a:p>
                      <a:pPr>
                        <a:buNone/>
                      </a:pPr>
                      <a:r>
                        <a:rPr lang="en-IN" sz="1800"/>
                        <a:t>Success %</a:t>
                      </a:r>
                    </a:p>
                  </a:txBody>
                  <a:tcPr anchor="ctr"/>
                </a:tc>
                <a:tc>
                  <a:txBody>
                    <a:bodyPr/>
                    <a:lstStyle/>
                    <a:p>
                      <a:pPr>
                        <a:buNone/>
                      </a:pPr>
                      <a:r>
                        <a:rPr lang="en-IN" sz="1800" b="1"/>
                        <a:t>38%</a:t>
                      </a:r>
                      <a:endParaRPr lang="en-IN" sz="1800"/>
                    </a:p>
                  </a:txBody>
                  <a:tcPr anchor="ctr"/>
                </a:tc>
                <a:tc>
                  <a:txBody>
                    <a:bodyPr/>
                    <a:lstStyle/>
                    <a:p>
                      <a:pPr>
                        <a:buNone/>
                      </a:pPr>
                      <a:r>
                        <a:rPr lang="en-US" sz="1800" dirty="0"/>
                        <a:t>Less than 2/5 projects succeed</a:t>
                      </a:r>
                    </a:p>
                  </a:txBody>
                  <a:tcPr anchor="ctr"/>
                </a:tc>
                <a:extLst>
                  <a:ext uri="{0D108BD9-81ED-4DB2-BD59-A6C34878D82A}">
                    <a16:rowId xmlns:a16="http://schemas.microsoft.com/office/drawing/2014/main" val="4074511277"/>
                  </a:ext>
                </a:extLst>
              </a:tr>
              <a:tr h="473539">
                <a:tc>
                  <a:txBody>
                    <a:bodyPr/>
                    <a:lstStyle/>
                    <a:p>
                      <a:pPr>
                        <a:buNone/>
                      </a:pPr>
                      <a:r>
                        <a:rPr lang="en-IN" sz="1800"/>
                        <a:t>💰 Funding Gap</a:t>
                      </a:r>
                    </a:p>
                  </a:txBody>
                  <a:tcPr anchor="ctr"/>
                </a:tc>
                <a:tc>
                  <a:txBody>
                    <a:bodyPr/>
                    <a:lstStyle/>
                    <a:p>
                      <a:pPr>
                        <a:buNone/>
                      </a:pPr>
                      <a:r>
                        <a:rPr lang="en-IN" sz="1800"/>
                        <a:t>Goal vs. Raised</a:t>
                      </a:r>
                    </a:p>
                  </a:txBody>
                  <a:tcPr anchor="ctr"/>
                </a:tc>
                <a:tc>
                  <a:txBody>
                    <a:bodyPr/>
                    <a:lstStyle/>
                    <a:p>
                      <a:pPr>
                        <a:buNone/>
                      </a:pPr>
                      <a:r>
                        <a:rPr lang="en-IN" sz="1800" b="1"/>
                        <a:t>$18.38B vs. $3.86B</a:t>
                      </a:r>
                      <a:endParaRPr lang="en-IN" sz="1800"/>
                    </a:p>
                  </a:txBody>
                  <a:tcPr anchor="ctr"/>
                </a:tc>
                <a:tc>
                  <a:txBody>
                    <a:bodyPr/>
                    <a:lstStyle/>
                    <a:p>
                      <a:pPr>
                        <a:buNone/>
                      </a:pPr>
                      <a:r>
                        <a:rPr lang="en-US" sz="1800"/>
                        <a:t>Only ~21% of funding goals met</a:t>
                      </a:r>
                    </a:p>
                  </a:txBody>
                  <a:tcPr anchor="ctr"/>
                </a:tc>
                <a:extLst>
                  <a:ext uri="{0D108BD9-81ED-4DB2-BD59-A6C34878D82A}">
                    <a16:rowId xmlns:a16="http://schemas.microsoft.com/office/drawing/2014/main" val="2701397362"/>
                  </a:ext>
                </a:extLst>
              </a:tr>
              <a:tr h="473539">
                <a:tc>
                  <a:txBody>
                    <a:bodyPr/>
                    <a:lstStyle/>
                    <a:p>
                      <a:pPr>
                        <a:buNone/>
                      </a:pPr>
                      <a:r>
                        <a:rPr lang="en-IN" sz="1800"/>
                        <a:t>💵 Revenue (Est.)</a:t>
                      </a:r>
                    </a:p>
                  </a:txBody>
                  <a:tcPr anchor="ctr"/>
                </a:tc>
                <a:tc>
                  <a:txBody>
                    <a:bodyPr/>
                    <a:lstStyle/>
                    <a:p>
                      <a:pPr>
                        <a:buNone/>
                      </a:pPr>
                      <a:r>
                        <a:rPr lang="en-IN" sz="1800"/>
                        <a:t>Commission</a:t>
                      </a:r>
                    </a:p>
                  </a:txBody>
                  <a:tcPr anchor="ctr"/>
                </a:tc>
                <a:tc>
                  <a:txBody>
                    <a:bodyPr/>
                    <a:lstStyle/>
                    <a:p>
                      <a:pPr>
                        <a:buNone/>
                      </a:pPr>
                      <a:r>
                        <a:rPr lang="en-IN" sz="1800" b="1"/>
                        <a:t>$193M</a:t>
                      </a:r>
                      <a:endParaRPr lang="en-IN" sz="1800"/>
                    </a:p>
                  </a:txBody>
                  <a:tcPr anchor="ctr"/>
                </a:tc>
                <a:tc>
                  <a:txBody>
                    <a:bodyPr/>
                    <a:lstStyle/>
                    <a:p>
                      <a:pPr>
                        <a:buNone/>
                      </a:pPr>
                      <a:r>
                        <a:rPr lang="en-IN" sz="1800"/>
                        <a:t>Earned via 5% fees</a:t>
                      </a:r>
                    </a:p>
                  </a:txBody>
                  <a:tcPr anchor="ctr"/>
                </a:tc>
                <a:extLst>
                  <a:ext uri="{0D108BD9-81ED-4DB2-BD59-A6C34878D82A}">
                    <a16:rowId xmlns:a16="http://schemas.microsoft.com/office/drawing/2014/main" val="3695295454"/>
                  </a:ext>
                </a:extLst>
              </a:tr>
              <a:tr h="828692">
                <a:tc>
                  <a:txBody>
                    <a:bodyPr/>
                    <a:lstStyle/>
                    <a:p>
                      <a:pPr>
                        <a:buNone/>
                      </a:pPr>
                      <a:r>
                        <a:rPr lang="en-IN" sz="1800"/>
                        <a:t>🚀 Success Driver</a:t>
                      </a:r>
                    </a:p>
                  </a:txBody>
                  <a:tcPr anchor="ctr"/>
                </a:tc>
                <a:tc>
                  <a:txBody>
                    <a:bodyPr/>
                    <a:lstStyle/>
                    <a:p>
                      <a:pPr>
                        <a:buNone/>
                      </a:pPr>
                      <a:r>
                        <a:rPr lang="en-IN" sz="1800"/>
                        <a:t>Best Goal Range</a:t>
                      </a:r>
                    </a:p>
                  </a:txBody>
                  <a:tcPr anchor="ctr"/>
                </a:tc>
                <a:tc>
                  <a:txBody>
                    <a:bodyPr/>
                    <a:lstStyle/>
                    <a:p>
                      <a:pPr>
                        <a:buNone/>
                      </a:pPr>
                      <a:r>
                        <a:rPr lang="nn-NO" sz="1800" b="1"/>
                        <a:t>$1K–$5K (29.6%), $5K–$10K (18.8%)</a:t>
                      </a:r>
                      <a:endParaRPr lang="nn-NO" sz="1800"/>
                    </a:p>
                  </a:txBody>
                  <a:tcPr anchor="ctr"/>
                </a:tc>
                <a:tc>
                  <a:txBody>
                    <a:bodyPr/>
                    <a:lstStyle/>
                    <a:p>
                      <a:pPr>
                        <a:buNone/>
                      </a:pPr>
                      <a:r>
                        <a:rPr lang="en-IN" sz="1800"/>
                        <a:t>Smaller goals = higher success</a:t>
                      </a:r>
                    </a:p>
                  </a:txBody>
                  <a:tcPr anchor="ctr"/>
                </a:tc>
                <a:extLst>
                  <a:ext uri="{0D108BD9-81ED-4DB2-BD59-A6C34878D82A}">
                    <a16:rowId xmlns:a16="http://schemas.microsoft.com/office/drawing/2014/main" val="153734005"/>
                  </a:ext>
                </a:extLst>
              </a:tr>
              <a:tr h="473539">
                <a:tc>
                  <a:txBody>
                    <a:bodyPr/>
                    <a:lstStyle/>
                    <a:p>
                      <a:pPr>
                        <a:buNone/>
                      </a:pPr>
                      <a:r>
                        <a:rPr lang="en-IN" sz="1800"/>
                        <a:t>⚠️ High-Risk Goal</a:t>
                      </a:r>
                    </a:p>
                  </a:txBody>
                  <a:tcPr anchor="ctr"/>
                </a:tc>
                <a:tc>
                  <a:txBody>
                    <a:bodyPr/>
                    <a:lstStyle/>
                    <a:p>
                      <a:pPr>
                        <a:buNone/>
                      </a:pPr>
                      <a:r>
                        <a:rPr lang="en-IN" sz="1800"/>
                        <a:t>&gt;$100K Success Rate</a:t>
                      </a:r>
                    </a:p>
                  </a:txBody>
                  <a:tcPr anchor="ctr"/>
                </a:tc>
                <a:tc>
                  <a:txBody>
                    <a:bodyPr/>
                    <a:lstStyle/>
                    <a:p>
                      <a:pPr>
                        <a:buNone/>
                      </a:pPr>
                      <a:r>
                        <a:rPr lang="en-IN" sz="1800" b="1"/>
                        <a:t>5%–11%</a:t>
                      </a:r>
                      <a:endParaRPr lang="en-IN" sz="1800"/>
                    </a:p>
                  </a:txBody>
                  <a:tcPr anchor="ctr"/>
                </a:tc>
                <a:tc>
                  <a:txBody>
                    <a:bodyPr/>
                    <a:lstStyle/>
                    <a:p>
                      <a:pPr>
                        <a:buNone/>
                      </a:pPr>
                      <a:r>
                        <a:rPr lang="en-IN" sz="1800"/>
                        <a:t>Big goals rarely succeed</a:t>
                      </a:r>
                    </a:p>
                  </a:txBody>
                  <a:tcPr anchor="ctr"/>
                </a:tc>
                <a:extLst>
                  <a:ext uri="{0D108BD9-81ED-4DB2-BD59-A6C34878D82A}">
                    <a16:rowId xmlns:a16="http://schemas.microsoft.com/office/drawing/2014/main" val="3237296357"/>
                  </a:ext>
                </a:extLst>
              </a:tr>
              <a:tr h="828692">
                <a:tc>
                  <a:txBody>
                    <a:bodyPr/>
                    <a:lstStyle/>
                    <a:p>
                      <a:pPr>
                        <a:buNone/>
                      </a:pPr>
                      <a:r>
                        <a:rPr lang="en-IN" sz="1800"/>
                        <a:t>🎮 Category Volume</a:t>
                      </a:r>
                    </a:p>
                  </a:txBody>
                  <a:tcPr anchor="ctr"/>
                </a:tc>
                <a:tc>
                  <a:txBody>
                    <a:bodyPr/>
                    <a:lstStyle/>
                    <a:p>
                      <a:pPr>
                        <a:buNone/>
                      </a:pPr>
                      <a:r>
                        <a:rPr lang="en-IN" sz="1800"/>
                        <a:t>Top by Backers</a:t>
                      </a:r>
                    </a:p>
                  </a:txBody>
                  <a:tcPr anchor="ctr"/>
                </a:tc>
                <a:tc>
                  <a:txBody>
                    <a:bodyPr/>
                    <a:lstStyle/>
                    <a:p>
                      <a:pPr>
                        <a:buNone/>
                      </a:pPr>
                      <a:r>
                        <a:rPr lang="en-US" sz="1800" b="1"/>
                        <a:t>Tabletop Games (8.1M), Product Design (7.2M)</a:t>
                      </a:r>
                      <a:endParaRPr lang="en-US" sz="1800"/>
                    </a:p>
                  </a:txBody>
                  <a:tcPr anchor="ctr"/>
                </a:tc>
                <a:tc>
                  <a:txBody>
                    <a:bodyPr/>
                    <a:lstStyle/>
                    <a:p>
                      <a:pPr>
                        <a:buNone/>
                      </a:pPr>
                      <a:r>
                        <a:rPr lang="en-IN" sz="1800"/>
                        <a:t>Games &amp; design lead engagement</a:t>
                      </a:r>
                    </a:p>
                  </a:txBody>
                  <a:tcPr anchor="ctr"/>
                </a:tc>
                <a:extLst>
                  <a:ext uri="{0D108BD9-81ED-4DB2-BD59-A6C34878D82A}">
                    <a16:rowId xmlns:a16="http://schemas.microsoft.com/office/drawing/2014/main" val="4202253409"/>
                  </a:ext>
                </a:extLst>
              </a:tr>
              <a:tr h="828692">
                <a:tc>
                  <a:txBody>
                    <a:bodyPr/>
                    <a:lstStyle/>
                    <a:p>
                      <a:pPr>
                        <a:buNone/>
                      </a:pPr>
                      <a:r>
                        <a:rPr lang="en-IN" sz="1800"/>
                        <a:t>🎭 Category Performance</a:t>
                      </a:r>
                    </a:p>
                  </a:txBody>
                  <a:tcPr anchor="ctr"/>
                </a:tc>
                <a:tc>
                  <a:txBody>
                    <a:bodyPr/>
                    <a:lstStyle/>
                    <a:p>
                      <a:pPr>
                        <a:buNone/>
                      </a:pPr>
                      <a:r>
                        <a:rPr lang="en-IN" sz="1800"/>
                        <a:t>Highest Success Rate</a:t>
                      </a:r>
                    </a:p>
                  </a:txBody>
                  <a:tcPr anchor="ctr"/>
                </a:tc>
                <a:tc>
                  <a:txBody>
                    <a:bodyPr/>
                    <a:lstStyle/>
                    <a:p>
                      <a:pPr>
                        <a:buNone/>
                      </a:pPr>
                      <a:r>
                        <a:rPr lang="en-IN" sz="1800" b="1"/>
                        <a:t>Choptune (76.3%), Dance (70.1%)</a:t>
                      </a:r>
                      <a:endParaRPr lang="en-IN" sz="1800"/>
                    </a:p>
                  </a:txBody>
                  <a:tcPr anchor="ctr"/>
                </a:tc>
                <a:tc>
                  <a:txBody>
                    <a:bodyPr/>
                    <a:lstStyle/>
                    <a:p>
                      <a:pPr>
                        <a:buNone/>
                      </a:pPr>
                      <a:r>
                        <a:rPr lang="en-IN" sz="1800"/>
                        <a:t>Niche creative categories thrive</a:t>
                      </a:r>
                    </a:p>
                  </a:txBody>
                  <a:tcPr anchor="ctr"/>
                </a:tc>
                <a:extLst>
                  <a:ext uri="{0D108BD9-81ED-4DB2-BD59-A6C34878D82A}">
                    <a16:rowId xmlns:a16="http://schemas.microsoft.com/office/drawing/2014/main" val="2283572857"/>
                  </a:ext>
                </a:extLst>
              </a:tr>
              <a:tr h="473539">
                <a:tc>
                  <a:txBody>
                    <a:bodyPr/>
                    <a:lstStyle/>
                    <a:p>
                      <a:pPr>
                        <a:buNone/>
                      </a:pPr>
                      <a:r>
                        <a:rPr lang="en-IN" sz="1800"/>
                        <a:t>📈 Time Trend</a:t>
                      </a:r>
                    </a:p>
                  </a:txBody>
                  <a:tcPr anchor="ctr"/>
                </a:tc>
                <a:tc>
                  <a:txBody>
                    <a:bodyPr/>
                    <a:lstStyle/>
                    <a:p>
                      <a:pPr>
                        <a:buNone/>
                      </a:pPr>
                      <a:r>
                        <a:rPr lang="en-IN" sz="1800"/>
                        <a:t>Peak Success Years</a:t>
                      </a:r>
                    </a:p>
                  </a:txBody>
                  <a:tcPr anchor="ctr"/>
                </a:tc>
                <a:tc>
                  <a:txBody>
                    <a:bodyPr/>
                    <a:lstStyle/>
                    <a:p>
                      <a:pPr>
                        <a:buNone/>
                      </a:pPr>
                      <a:r>
                        <a:rPr lang="en-IN" sz="1800" b="1"/>
                        <a:t>2015 (13.8%), 2016 (13.8%)</a:t>
                      </a:r>
                      <a:endParaRPr lang="en-IN" sz="1800"/>
                    </a:p>
                  </a:txBody>
                  <a:tcPr anchor="ctr"/>
                </a:tc>
                <a:tc>
                  <a:txBody>
                    <a:bodyPr/>
                    <a:lstStyle/>
                    <a:p>
                      <a:pPr>
                        <a:buNone/>
                      </a:pPr>
                      <a:r>
                        <a:rPr lang="en-IN" sz="1800"/>
                        <a:t>Success peaked mid-2010s</a:t>
                      </a:r>
                    </a:p>
                  </a:txBody>
                  <a:tcPr anchor="ctr"/>
                </a:tc>
                <a:extLst>
                  <a:ext uri="{0D108BD9-81ED-4DB2-BD59-A6C34878D82A}">
                    <a16:rowId xmlns:a16="http://schemas.microsoft.com/office/drawing/2014/main" val="3540257712"/>
                  </a:ext>
                </a:extLst>
              </a:tr>
              <a:tr h="473539">
                <a:tc>
                  <a:txBody>
                    <a:bodyPr/>
                    <a:lstStyle/>
                    <a:p>
                      <a:pPr>
                        <a:buNone/>
                      </a:pPr>
                      <a:r>
                        <a:rPr lang="en-IN" sz="1800"/>
                        <a:t>👥 Project Volume</a:t>
                      </a:r>
                    </a:p>
                  </a:txBody>
                  <a:tcPr anchor="ctr"/>
                </a:tc>
                <a:tc>
                  <a:txBody>
                    <a:bodyPr/>
                    <a:lstStyle/>
                    <a:p>
                      <a:pPr>
                        <a:buNone/>
                      </a:pPr>
                      <a:r>
                        <a:rPr lang="en-IN" sz="1800"/>
                        <a:t>Total Backers</a:t>
                      </a:r>
                    </a:p>
                  </a:txBody>
                  <a:tcPr anchor="ctr"/>
                </a:tc>
                <a:tc>
                  <a:txBody>
                    <a:bodyPr/>
                    <a:lstStyle/>
                    <a:p>
                      <a:pPr>
                        <a:buNone/>
                      </a:pPr>
                      <a:r>
                        <a:rPr lang="en-IN" sz="1800" b="1"/>
                        <a:t>44.52M</a:t>
                      </a:r>
                      <a:endParaRPr lang="en-IN" sz="1800"/>
                    </a:p>
                  </a:txBody>
                  <a:tcPr anchor="ctr"/>
                </a:tc>
                <a:tc>
                  <a:txBody>
                    <a:bodyPr/>
                    <a:lstStyle/>
                    <a:p>
                      <a:pPr>
                        <a:buNone/>
                      </a:pPr>
                      <a:r>
                        <a:rPr lang="en-IN" sz="1800"/>
                        <a:t>Strong community participation</a:t>
                      </a:r>
                    </a:p>
                  </a:txBody>
                  <a:tcPr anchor="ctr"/>
                </a:tc>
                <a:extLst>
                  <a:ext uri="{0D108BD9-81ED-4DB2-BD59-A6C34878D82A}">
                    <a16:rowId xmlns:a16="http://schemas.microsoft.com/office/drawing/2014/main" val="3256619037"/>
                  </a:ext>
                </a:extLst>
              </a:tr>
              <a:tr h="473539">
                <a:tc>
                  <a:txBody>
                    <a:bodyPr/>
                    <a:lstStyle/>
                    <a:p>
                      <a:pPr>
                        <a:buNone/>
                      </a:pPr>
                      <a:r>
                        <a:rPr lang="en-IN" sz="1800"/>
                        <a:t>⏳ Project Velocity</a:t>
                      </a:r>
                    </a:p>
                  </a:txBody>
                  <a:tcPr anchor="ctr"/>
                </a:tc>
                <a:tc>
                  <a:txBody>
                    <a:bodyPr/>
                    <a:lstStyle/>
                    <a:p>
                      <a:pPr>
                        <a:buNone/>
                      </a:pPr>
                      <a:r>
                        <a:rPr lang="en-IN" sz="1800" dirty="0" err="1"/>
                        <a:t>Avg</a:t>
                      </a:r>
                      <a:r>
                        <a:rPr lang="en-IN" sz="1800" dirty="0"/>
                        <a:t> Days for Success</a:t>
                      </a:r>
                    </a:p>
                  </a:txBody>
                  <a:tcPr anchor="ctr"/>
                </a:tc>
                <a:tc>
                  <a:txBody>
                    <a:bodyPr/>
                    <a:lstStyle/>
                    <a:p>
                      <a:pPr>
                        <a:buNone/>
                      </a:pPr>
                      <a:r>
                        <a:rPr lang="en-IN" sz="1800" b="1" dirty="0"/>
                        <a:t>80.4 Days</a:t>
                      </a:r>
                      <a:endParaRPr lang="en-IN" sz="1800" dirty="0"/>
                    </a:p>
                  </a:txBody>
                  <a:tcPr anchor="ctr"/>
                </a:tc>
                <a:tc>
                  <a:txBody>
                    <a:bodyPr/>
                    <a:lstStyle/>
                    <a:p>
                      <a:pPr>
                        <a:buNone/>
                      </a:pPr>
                      <a:r>
                        <a:rPr lang="en-US" sz="1800" dirty="0"/>
                        <a:t>Typical time to meet goals</a:t>
                      </a:r>
                    </a:p>
                  </a:txBody>
                  <a:tcPr anchor="ctr"/>
                </a:tc>
                <a:extLst>
                  <a:ext uri="{0D108BD9-81ED-4DB2-BD59-A6C34878D82A}">
                    <a16:rowId xmlns:a16="http://schemas.microsoft.com/office/drawing/2014/main" val="912137621"/>
                  </a:ext>
                </a:extLst>
              </a:tr>
            </a:tbl>
          </a:graphicData>
        </a:graphic>
      </p:graphicFrame>
    </p:spTree>
    <p:extLst>
      <p:ext uri="{BB962C8B-B14F-4D97-AF65-F5344CB8AC3E}">
        <p14:creationId xmlns:p14="http://schemas.microsoft.com/office/powerpoint/2010/main" val="235612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1A234-A27F-16D2-E826-1E6F30F6E8F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BD5F7FC-BE56-523D-9718-9B44DDDAA775}"/>
              </a:ext>
            </a:extLst>
          </p:cNvPr>
          <p:cNvPicPr>
            <a:picLocks noChangeAspect="1"/>
          </p:cNvPicPr>
          <p:nvPr/>
        </p:nvPicPr>
        <p:blipFill>
          <a:blip r:embed="rId3"/>
          <a:stretch>
            <a:fillRect/>
          </a:stretch>
        </p:blipFill>
        <p:spPr>
          <a:xfrm>
            <a:off x="11686764" y="7534178"/>
            <a:ext cx="2943636" cy="695422"/>
          </a:xfrm>
          <a:prstGeom prst="rect">
            <a:avLst/>
          </a:prstGeom>
        </p:spPr>
      </p:pic>
      <p:sp>
        <p:nvSpPr>
          <p:cNvPr id="5" name="Text 0">
            <a:extLst>
              <a:ext uri="{FF2B5EF4-FFF2-40B4-BE49-F238E27FC236}">
                <a16:creationId xmlns:a16="http://schemas.microsoft.com/office/drawing/2014/main" id="{93B9C4C7-1051-2D4E-39DC-8A212EADF453}"/>
              </a:ext>
            </a:extLst>
          </p:cNvPr>
          <p:cNvSpPr/>
          <p:nvPr/>
        </p:nvSpPr>
        <p:spPr>
          <a:xfrm>
            <a:off x="356839" y="4114800"/>
            <a:ext cx="1974041" cy="513278"/>
          </a:xfrm>
          <a:prstGeom prst="rect">
            <a:avLst/>
          </a:prstGeom>
          <a:noFill/>
          <a:ln/>
        </p:spPr>
        <p:txBody>
          <a:bodyPr wrap="none" lIns="0" tIns="0" rIns="0" bIns="0" rtlCol="0" anchor="t"/>
          <a:lstStyle/>
          <a:p>
            <a:pPr>
              <a:lnSpc>
                <a:spcPts val="4000"/>
              </a:lnSpc>
            </a:pPr>
            <a:r>
              <a:rPr lang="en-IN" sz="2400" b="1" dirty="0"/>
              <a:t>Conclusion</a:t>
            </a:r>
            <a:endParaRPr lang="en-US" sz="2400" b="1" dirty="0"/>
          </a:p>
        </p:txBody>
      </p:sp>
      <p:sp>
        <p:nvSpPr>
          <p:cNvPr id="3" name="TextBox 2">
            <a:extLst>
              <a:ext uri="{FF2B5EF4-FFF2-40B4-BE49-F238E27FC236}">
                <a16:creationId xmlns:a16="http://schemas.microsoft.com/office/drawing/2014/main" id="{E8A4866D-8485-B61E-E5B8-FBF051475A5A}"/>
              </a:ext>
            </a:extLst>
          </p:cNvPr>
          <p:cNvSpPr txBox="1"/>
          <p:nvPr/>
        </p:nvSpPr>
        <p:spPr>
          <a:xfrm>
            <a:off x="273066" y="4564391"/>
            <a:ext cx="14245821" cy="351916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1900" dirty="0"/>
              <a:t>Kickstarter demonstrates massive global reach with over 3.6 lakh projects and 44M+ backers, but success remains challenging (38% rate).</a:t>
            </a:r>
          </a:p>
          <a:p>
            <a:pPr marL="342900" indent="-342900">
              <a:lnSpc>
                <a:spcPct val="200000"/>
              </a:lnSpc>
              <a:buFont typeface="Arial" panose="020B0604020202020204" pitchFamily="34" charset="0"/>
              <a:buChar char="•"/>
            </a:pPr>
            <a:r>
              <a:rPr lang="en-US" sz="1900" dirty="0"/>
              <a:t>Projects with smaller, realistic goals (&lt;$10K) see the highest success, while large ambitious goals (&gt;100K) are mostly unsuccessful. Categories   like Games, Design, and Creative Arts drive engagement, but funding ambitions often outpace actual pledges.</a:t>
            </a:r>
          </a:p>
          <a:p>
            <a:pPr marL="342900" indent="-342900">
              <a:lnSpc>
                <a:spcPct val="200000"/>
              </a:lnSpc>
              <a:buFont typeface="Arial" panose="020B0604020202020204" pitchFamily="34" charset="0"/>
              <a:buChar char="•"/>
            </a:pPr>
            <a:r>
              <a:rPr lang="en-US" sz="1900" dirty="0"/>
              <a:t> The platform thrives on community-driven, niche, and modest campaigns.</a:t>
            </a:r>
          </a:p>
          <a:p>
            <a:pPr marL="342900" indent="-342900">
              <a:lnSpc>
                <a:spcPct val="200000"/>
              </a:lnSpc>
              <a:buFont typeface="Arial" panose="020B0604020202020204" pitchFamily="34" charset="0"/>
              <a:buChar char="•"/>
            </a:pPr>
            <a:endParaRPr lang="en-US" sz="1900" dirty="0"/>
          </a:p>
          <a:p>
            <a:pPr marL="342900" indent="-342900">
              <a:lnSpc>
                <a:spcPct val="200000"/>
              </a:lnSpc>
              <a:buFont typeface="Arial" panose="020B0604020202020204" pitchFamily="34" charset="0"/>
              <a:buChar char="•"/>
            </a:pPr>
            <a:endParaRPr lang="en-IN" sz="1900" dirty="0"/>
          </a:p>
        </p:txBody>
      </p:sp>
      <p:sp>
        <p:nvSpPr>
          <p:cNvPr id="6" name="TextBox 5">
            <a:extLst>
              <a:ext uri="{FF2B5EF4-FFF2-40B4-BE49-F238E27FC236}">
                <a16:creationId xmlns:a16="http://schemas.microsoft.com/office/drawing/2014/main" id="{5C40A7F6-AE51-DE10-D8A1-3AB839F58CD6}"/>
              </a:ext>
            </a:extLst>
          </p:cNvPr>
          <p:cNvSpPr txBox="1"/>
          <p:nvPr/>
        </p:nvSpPr>
        <p:spPr>
          <a:xfrm>
            <a:off x="189571" y="223024"/>
            <a:ext cx="3300761" cy="461665"/>
          </a:xfrm>
          <a:prstGeom prst="rect">
            <a:avLst/>
          </a:prstGeom>
          <a:noFill/>
        </p:spPr>
        <p:txBody>
          <a:bodyPr wrap="square" rtlCol="0">
            <a:spAutoFit/>
          </a:bodyPr>
          <a:lstStyle/>
          <a:p>
            <a:r>
              <a:rPr lang="en-IN" sz="2400" b="1" dirty="0"/>
              <a:t>Scope of Improvement</a:t>
            </a:r>
          </a:p>
        </p:txBody>
      </p:sp>
      <p:sp>
        <p:nvSpPr>
          <p:cNvPr id="7" name="TextBox 6">
            <a:extLst>
              <a:ext uri="{FF2B5EF4-FFF2-40B4-BE49-F238E27FC236}">
                <a16:creationId xmlns:a16="http://schemas.microsoft.com/office/drawing/2014/main" id="{665CF3C0-761E-60C3-EBAE-E7BDA0AB5DBC}"/>
              </a:ext>
            </a:extLst>
          </p:cNvPr>
          <p:cNvSpPr txBox="1"/>
          <p:nvPr/>
        </p:nvSpPr>
        <p:spPr>
          <a:xfrm>
            <a:off x="356839" y="802888"/>
            <a:ext cx="1416204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Reduce Funding Gap → Help creators set achievable targets by offering AI-driven goal recommendations.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Boost Success Rate → Promote smaller campaigns (&lt;$10K) with higher visibility and featured spots.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 Backer Confidence → Strengthen project verification &amp; progress tracking to reduce risk perception.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Revive Growth → Introduce new engagement features (live Q&amp;A, community voting, milestone rewards) to bring back peak momentum from mid-2010s.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Support Large Campaigns → Provide mentorship, phased funding options, and investor partnerships for projects &gt;$100K</a:t>
            </a:r>
            <a:endParaRPr lang="en-IN" dirty="0"/>
          </a:p>
        </p:txBody>
      </p:sp>
    </p:spTree>
    <p:extLst>
      <p:ext uri="{BB962C8B-B14F-4D97-AF65-F5344CB8AC3E}">
        <p14:creationId xmlns:p14="http://schemas.microsoft.com/office/powerpoint/2010/main" val="1155340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3CF68-4E7C-2FFD-9494-BF12DCFBCE4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49F534C-5FDC-F7F3-D257-EBE622578304}"/>
              </a:ext>
            </a:extLst>
          </p:cNvPr>
          <p:cNvSpPr/>
          <p:nvPr/>
        </p:nvSpPr>
        <p:spPr>
          <a:xfrm>
            <a:off x="837724" y="3762732"/>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pic>
        <p:nvPicPr>
          <p:cNvPr id="4" name="Picture 3">
            <a:extLst>
              <a:ext uri="{FF2B5EF4-FFF2-40B4-BE49-F238E27FC236}">
                <a16:creationId xmlns:a16="http://schemas.microsoft.com/office/drawing/2014/main" id="{52C6B40F-F41D-DD5C-9631-2907F9B6FCA3}"/>
              </a:ext>
            </a:extLst>
          </p:cNvPr>
          <p:cNvPicPr>
            <a:picLocks noChangeAspect="1"/>
          </p:cNvPicPr>
          <p:nvPr/>
        </p:nvPicPr>
        <p:blipFill>
          <a:blip r:embed="rId3"/>
          <a:stretch>
            <a:fillRect/>
          </a:stretch>
        </p:blipFill>
        <p:spPr>
          <a:xfrm>
            <a:off x="11686764" y="7534178"/>
            <a:ext cx="2943636" cy="695422"/>
          </a:xfrm>
          <a:prstGeom prst="rect">
            <a:avLst/>
          </a:prstGeom>
        </p:spPr>
      </p:pic>
      <p:sp>
        <p:nvSpPr>
          <p:cNvPr id="5" name="Text 0">
            <a:extLst>
              <a:ext uri="{FF2B5EF4-FFF2-40B4-BE49-F238E27FC236}">
                <a16:creationId xmlns:a16="http://schemas.microsoft.com/office/drawing/2014/main" id="{8B673644-837B-CB24-D0BD-21DCA2B323E7}"/>
              </a:ext>
            </a:extLst>
          </p:cNvPr>
          <p:cNvSpPr/>
          <p:nvPr/>
        </p:nvSpPr>
        <p:spPr>
          <a:xfrm>
            <a:off x="6328179" y="3506093"/>
            <a:ext cx="1974041" cy="513278"/>
          </a:xfrm>
          <a:prstGeom prst="rect">
            <a:avLst/>
          </a:prstGeom>
          <a:noFill/>
          <a:ln/>
        </p:spPr>
        <p:txBody>
          <a:bodyPr wrap="none" lIns="0" tIns="0" rIns="0" bIns="0" rtlCol="0" anchor="t"/>
          <a:lstStyle/>
          <a:p>
            <a:pPr marL="0" indent="0" algn="l">
              <a:lnSpc>
                <a:spcPts val="4000"/>
              </a:lnSpc>
              <a:buNone/>
            </a:pPr>
            <a:r>
              <a:rPr lang="en-US" sz="3200" dirty="0">
                <a:solidFill>
                  <a:srgbClr val="00002E"/>
                </a:solidFill>
                <a:latin typeface="Nunito Semi Bold" pitchFamily="34" charset="0"/>
              </a:rPr>
              <a:t>Thank you </a:t>
            </a:r>
            <a:endParaRPr lang="en-US" sz="3200" dirty="0"/>
          </a:p>
        </p:txBody>
      </p:sp>
    </p:spTree>
    <p:extLst>
      <p:ext uri="{BB962C8B-B14F-4D97-AF65-F5344CB8AC3E}">
        <p14:creationId xmlns:p14="http://schemas.microsoft.com/office/powerpoint/2010/main" val="528207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3651" y="497800"/>
            <a:ext cx="4259818" cy="532448"/>
          </a:xfrm>
          <a:prstGeom prst="rect">
            <a:avLst/>
          </a:prstGeom>
          <a:noFill/>
          <a:ln/>
        </p:spPr>
        <p:txBody>
          <a:bodyPr wrap="none" lIns="0" tIns="0" rIns="0" bIns="0" rtlCol="0" anchor="t"/>
          <a:lstStyle/>
          <a:p>
            <a:pPr marL="0" indent="0" algn="l">
              <a:lnSpc>
                <a:spcPts val="4150"/>
              </a:lnSpc>
              <a:buNone/>
            </a:pPr>
            <a:r>
              <a:rPr lang="en-US" sz="3350" dirty="0">
                <a:solidFill>
                  <a:srgbClr val="00002E"/>
                </a:solidFill>
                <a:latin typeface="Nunito Semi Bold" pitchFamily="34" charset="0"/>
                <a:ea typeface="Nunito Semi Bold" pitchFamily="34" charset="-122"/>
                <a:cs typeface="Nunito Semi Bold" pitchFamily="34" charset="-120"/>
              </a:rPr>
              <a:t>Contents</a:t>
            </a:r>
            <a:endParaRPr lang="en-US" sz="3350" dirty="0"/>
          </a:p>
        </p:txBody>
      </p:sp>
      <p:sp>
        <p:nvSpPr>
          <p:cNvPr id="3" name="Shape 1"/>
          <p:cNvSpPr/>
          <p:nvPr/>
        </p:nvSpPr>
        <p:spPr>
          <a:xfrm>
            <a:off x="7303770" y="1392317"/>
            <a:ext cx="22860" cy="6341864"/>
          </a:xfrm>
          <a:prstGeom prst="roundRect">
            <a:avLst>
              <a:gd name="adj" fmla="val 1187956"/>
            </a:avLst>
          </a:prstGeom>
          <a:solidFill>
            <a:srgbClr val="000000">
              <a:alpha val="8000"/>
            </a:srgbClr>
          </a:solidFill>
          <a:ln/>
        </p:spPr>
      </p:sp>
      <p:sp>
        <p:nvSpPr>
          <p:cNvPr id="4" name="Shape 2"/>
          <p:cNvSpPr/>
          <p:nvPr/>
        </p:nvSpPr>
        <p:spPr>
          <a:xfrm>
            <a:off x="6591360" y="1584484"/>
            <a:ext cx="543044" cy="22860"/>
          </a:xfrm>
          <a:prstGeom prst="roundRect">
            <a:avLst>
              <a:gd name="adj" fmla="val 1187956"/>
            </a:avLst>
          </a:prstGeom>
          <a:solidFill>
            <a:srgbClr val="2D4DF2"/>
          </a:solidFill>
          <a:ln/>
        </p:spPr>
      </p:sp>
      <p:sp>
        <p:nvSpPr>
          <p:cNvPr id="5" name="Shape 3"/>
          <p:cNvSpPr/>
          <p:nvPr/>
        </p:nvSpPr>
        <p:spPr>
          <a:xfrm>
            <a:off x="7111544" y="1392317"/>
            <a:ext cx="407313" cy="407313"/>
          </a:xfrm>
          <a:prstGeom prst="roundRect">
            <a:avLst>
              <a:gd name="adj" fmla="val 66673"/>
            </a:avLst>
          </a:prstGeom>
          <a:solidFill>
            <a:srgbClr val="F3F3FF"/>
          </a:solidFill>
          <a:ln w="15240">
            <a:solidFill>
              <a:srgbClr val="2D4DF2"/>
            </a:solidFill>
            <a:prstDash val="solid"/>
          </a:ln>
        </p:spPr>
      </p:sp>
      <p:sp>
        <p:nvSpPr>
          <p:cNvPr id="6" name="Text 4"/>
          <p:cNvSpPr/>
          <p:nvPr/>
        </p:nvSpPr>
        <p:spPr>
          <a:xfrm>
            <a:off x="7187386" y="1436191"/>
            <a:ext cx="255508" cy="319445"/>
          </a:xfrm>
          <a:prstGeom prst="rect">
            <a:avLst/>
          </a:prstGeom>
          <a:noFill/>
          <a:ln/>
        </p:spPr>
        <p:txBody>
          <a:bodyPr wrap="none" lIns="0" tIns="0" rIns="0" bIns="0" rtlCol="0" anchor="t"/>
          <a:lstStyle/>
          <a:p>
            <a:pPr marL="0" indent="0" algn="ctr">
              <a:lnSpc>
                <a:spcPts val="2000"/>
              </a:lnSpc>
              <a:buNone/>
            </a:pPr>
            <a:r>
              <a:rPr lang="en-US" sz="2000" dirty="0">
                <a:solidFill>
                  <a:srgbClr val="00002E"/>
                </a:solidFill>
                <a:latin typeface="Nunito Semi Bold" pitchFamily="34" charset="0"/>
                <a:ea typeface="Nunito Semi Bold" pitchFamily="34" charset="-122"/>
                <a:cs typeface="Nunito Semi Bold" pitchFamily="34" charset="-120"/>
              </a:rPr>
              <a:t>1</a:t>
            </a:r>
            <a:endParaRPr lang="en-US" sz="2000" dirty="0"/>
          </a:p>
        </p:txBody>
      </p:sp>
      <p:sp>
        <p:nvSpPr>
          <p:cNvPr id="7" name="Text 5"/>
          <p:cNvSpPr/>
          <p:nvPr/>
        </p:nvSpPr>
        <p:spPr>
          <a:xfrm>
            <a:off x="3647480" y="1454467"/>
            <a:ext cx="2762607" cy="266224"/>
          </a:xfrm>
          <a:prstGeom prst="rect">
            <a:avLst/>
          </a:prstGeom>
          <a:noFill/>
          <a:ln/>
        </p:spPr>
        <p:txBody>
          <a:bodyPr wrap="none" lIns="0" tIns="0" rIns="0" bIns="0" rtlCol="0" anchor="t"/>
          <a:lstStyle/>
          <a:p>
            <a:pPr marL="0" indent="0" algn="r">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Project Overview &amp; Objective</a:t>
            </a:r>
            <a:endParaRPr lang="en-US" sz="1650" dirty="0"/>
          </a:p>
        </p:txBody>
      </p:sp>
      <p:sp>
        <p:nvSpPr>
          <p:cNvPr id="8" name="Text 6"/>
          <p:cNvSpPr/>
          <p:nvPr/>
        </p:nvSpPr>
        <p:spPr>
          <a:xfrm>
            <a:off x="633651" y="1829276"/>
            <a:ext cx="5776436" cy="289679"/>
          </a:xfrm>
          <a:prstGeom prst="rect">
            <a:avLst/>
          </a:prstGeom>
          <a:noFill/>
          <a:ln/>
        </p:spPr>
        <p:txBody>
          <a:bodyPr wrap="none" lIns="0" tIns="0" rIns="0" bIns="0" rtlCol="0" anchor="t"/>
          <a:lstStyle/>
          <a:p>
            <a:pPr marL="0" indent="0" algn="r">
              <a:lnSpc>
                <a:spcPts val="2250"/>
              </a:lnSpc>
              <a:buNone/>
            </a:pPr>
            <a:endParaRPr lang="en-US" sz="1400" dirty="0"/>
          </a:p>
        </p:txBody>
      </p:sp>
      <p:sp>
        <p:nvSpPr>
          <p:cNvPr id="9" name="Shape 7"/>
          <p:cNvSpPr/>
          <p:nvPr/>
        </p:nvSpPr>
        <p:spPr>
          <a:xfrm>
            <a:off x="7495996" y="2670691"/>
            <a:ext cx="543044" cy="22860"/>
          </a:xfrm>
          <a:prstGeom prst="roundRect">
            <a:avLst>
              <a:gd name="adj" fmla="val 1187956"/>
            </a:avLst>
          </a:prstGeom>
          <a:solidFill>
            <a:srgbClr val="018CE1"/>
          </a:solidFill>
          <a:ln/>
        </p:spPr>
      </p:sp>
      <p:sp>
        <p:nvSpPr>
          <p:cNvPr id="10" name="Shape 8"/>
          <p:cNvSpPr/>
          <p:nvPr/>
        </p:nvSpPr>
        <p:spPr>
          <a:xfrm>
            <a:off x="7111544" y="2478524"/>
            <a:ext cx="407313" cy="407313"/>
          </a:xfrm>
          <a:prstGeom prst="roundRect">
            <a:avLst>
              <a:gd name="adj" fmla="val 66673"/>
            </a:avLst>
          </a:prstGeom>
          <a:solidFill>
            <a:srgbClr val="F3F3FF"/>
          </a:solidFill>
          <a:ln w="15240">
            <a:solidFill>
              <a:srgbClr val="018CE1"/>
            </a:solidFill>
            <a:prstDash val="solid"/>
          </a:ln>
        </p:spPr>
      </p:sp>
      <p:sp>
        <p:nvSpPr>
          <p:cNvPr id="11" name="Text 9"/>
          <p:cNvSpPr/>
          <p:nvPr/>
        </p:nvSpPr>
        <p:spPr>
          <a:xfrm>
            <a:off x="7187386" y="2522399"/>
            <a:ext cx="255508" cy="319445"/>
          </a:xfrm>
          <a:prstGeom prst="rect">
            <a:avLst/>
          </a:prstGeom>
          <a:noFill/>
          <a:ln/>
        </p:spPr>
        <p:txBody>
          <a:bodyPr wrap="none" lIns="0" tIns="0" rIns="0" bIns="0" rtlCol="0" anchor="t"/>
          <a:lstStyle/>
          <a:p>
            <a:pPr marL="0" indent="0" algn="ctr">
              <a:lnSpc>
                <a:spcPts val="2000"/>
              </a:lnSpc>
              <a:buNone/>
            </a:pPr>
            <a:r>
              <a:rPr lang="en-US" sz="2000" dirty="0">
                <a:solidFill>
                  <a:srgbClr val="00002E"/>
                </a:solidFill>
                <a:latin typeface="Nunito Semi Bold" pitchFamily="34" charset="0"/>
                <a:ea typeface="Nunito Semi Bold" pitchFamily="34" charset="-122"/>
                <a:cs typeface="Nunito Semi Bold" pitchFamily="34" charset="-120"/>
              </a:rPr>
              <a:t>2</a:t>
            </a:r>
            <a:endParaRPr lang="en-US" sz="2000" dirty="0"/>
          </a:p>
        </p:txBody>
      </p:sp>
      <p:sp>
        <p:nvSpPr>
          <p:cNvPr id="12" name="Text 10"/>
          <p:cNvSpPr/>
          <p:nvPr/>
        </p:nvSpPr>
        <p:spPr>
          <a:xfrm>
            <a:off x="8220313" y="2540675"/>
            <a:ext cx="3000018" cy="266224"/>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Data Cleaning and Modeling</a:t>
            </a:r>
            <a:endParaRPr lang="en-US" sz="1650" dirty="0"/>
          </a:p>
        </p:txBody>
      </p:sp>
      <p:sp>
        <p:nvSpPr>
          <p:cNvPr id="13" name="Text 11"/>
          <p:cNvSpPr/>
          <p:nvPr/>
        </p:nvSpPr>
        <p:spPr>
          <a:xfrm>
            <a:off x="8220313" y="2915483"/>
            <a:ext cx="5776436" cy="289679"/>
          </a:xfrm>
          <a:prstGeom prst="rect">
            <a:avLst/>
          </a:prstGeom>
          <a:noFill/>
          <a:ln/>
        </p:spPr>
        <p:txBody>
          <a:bodyPr wrap="none" lIns="0" tIns="0" rIns="0" bIns="0" rtlCol="0" anchor="t"/>
          <a:lstStyle/>
          <a:p>
            <a:pPr marL="0" indent="0" algn="l">
              <a:lnSpc>
                <a:spcPts val="2250"/>
              </a:lnSpc>
              <a:buNone/>
            </a:pPr>
            <a:endParaRPr lang="en-US" sz="1400" dirty="0"/>
          </a:p>
        </p:txBody>
      </p:sp>
      <p:sp>
        <p:nvSpPr>
          <p:cNvPr id="14" name="Shape 12"/>
          <p:cNvSpPr/>
          <p:nvPr/>
        </p:nvSpPr>
        <p:spPr>
          <a:xfrm>
            <a:off x="6591360" y="3606879"/>
            <a:ext cx="543044" cy="22860"/>
          </a:xfrm>
          <a:prstGeom prst="roundRect">
            <a:avLst>
              <a:gd name="adj" fmla="val 1187956"/>
            </a:avLst>
          </a:prstGeom>
          <a:solidFill>
            <a:srgbClr val="DA33BF"/>
          </a:solidFill>
          <a:ln/>
        </p:spPr>
      </p:sp>
      <p:sp>
        <p:nvSpPr>
          <p:cNvPr id="15" name="Shape 13"/>
          <p:cNvSpPr/>
          <p:nvPr/>
        </p:nvSpPr>
        <p:spPr>
          <a:xfrm>
            <a:off x="7111544" y="3414713"/>
            <a:ext cx="407313" cy="407313"/>
          </a:xfrm>
          <a:prstGeom prst="roundRect">
            <a:avLst>
              <a:gd name="adj" fmla="val 66673"/>
            </a:avLst>
          </a:prstGeom>
          <a:solidFill>
            <a:srgbClr val="F3F3FF"/>
          </a:solidFill>
          <a:ln w="15240">
            <a:solidFill>
              <a:srgbClr val="DA33BF"/>
            </a:solidFill>
            <a:prstDash val="solid"/>
          </a:ln>
        </p:spPr>
      </p:sp>
      <p:sp>
        <p:nvSpPr>
          <p:cNvPr id="16" name="Text 14"/>
          <p:cNvSpPr/>
          <p:nvPr/>
        </p:nvSpPr>
        <p:spPr>
          <a:xfrm>
            <a:off x="7187386" y="3458587"/>
            <a:ext cx="255508" cy="319445"/>
          </a:xfrm>
          <a:prstGeom prst="rect">
            <a:avLst/>
          </a:prstGeom>
          <a:noFill/>
          <a:ln/>
        </p:spPr>
        <p:txBody>
          <a:bodyPr wrap="none" lIns="0" tIns="0" rIns="0" bIns="0" rtlCol="0" anchor="t"/>
          <a:lstStyle/>
          <a:p>
            <a:pPr marL="0" indent="0" algn="ctr">
              <a:lnSpc>
                <a:spcPts val="2000"/>
              </a:lnSpc>
              <a:buNone/>
            </a:pPr>
            <a:r>
              <a:rPr lang="en-US" sz="2000" dirty="0">
                <a:solidFill>
                  <a:srgbClr val="00002E"/>
                </a:solidFill>
                <a:latin typeface="Nunito Semi Bold" pitchFamily="34" charset="0"/>
                <a:ea typeface="Nunito Semi Bold" pitchFamily="34" charset="-122"/>
                <a:cs typeface="Nunito Semi Bold" pitchFamily="34" charset="-120"/>
              </a:rPr>
              <a:t>3</a:t>
            </a:r>
            <a:endParaRPr lang="en-US" sz="2000" dirty="0"/>
          </a:p>
        </p:txBody>
      </p:sp>
      <p:sp>
        <p:nvSpPr>
          <p:cNvPr id="17" name="Text 15"/>
          <p:cNvSpPr/>
          <p:nvPr/>
        </p:nvSpPr>
        <p:spPr>
          <a:xfrm>
            <a:off x="4094321" y="3476863"/>
            <a:ext cx="2315766" cy="266224"/>
          </a:xfrm>
          <a:prstGeom prst="rect">
            <a:avLst/>
          </a:prstGeom>
          <a:noFill/>
          <a:ln/>
        </p:spPr>
        <p:txBody>
          <a:bodyPr wrap="none" lIns="0" tIns="0" rIns="0" bIns="0" rtlCol="0" anchor="t"/>
          <a:lstStyle/>
          <a:p>
            <a:pPr>
              <a:lnSpc>
                <a:spcPts val="2050"/>
              </a:lnSpc>
            </a:pPr>
            <a:r>
              <a:rPr lang="en-US" sz="1650" dirty="0">
                <a:solidFill>
                  <a:srgbClr val="00002E"/>
                </a:solidFill>
                <a:latin typeface="Nunito Semi Bold" pitchFamily="34" charset="0"/>
                <a:ea typeface="Nunito Semi Bold" pitchFamily="34" charset="-122"/>
                <a:cs typeface="Nunito Semi Bold" pitchFamily="34" charset="-120"/>
              </a:rPr>
              <a:t>Dashboard Presentation</a:t>
            </a:r>
            <a:endParaRPr lang="en-US" sz="1650" dirty="0"/>
          </a:p>
          <a:p>
            <a:pPr>
              <a:lnSpc>
                <a:spcPts val="2050"/>
              </a:lnSpc>
            </a:pPr>
            <a:endParaRPr lang="en-US" sz="1650" dirty="0"/>
          </a:p>
        </p:txBody>
      </p:sp>
      <p:sp>
        <p:nvSpPr>
          <p:cNvPr id="18" name="Text 16"/>
          <p:cNvSpPr/>
          <p:nvPr/>
        </p:nvSpPr>
        <p:spPr>
          <a:xfrm>
            <a:off x="633651" y="3851672"/>
            <a:ext cx="5776436" cy="289679"/>
          </a:xfrm>
          <a:prstGeom prst="rect">
            <a:avLst/>
          </a:prstGeom>
          <a:noFill/>
          <a:ln/>
        </p:spPr>
        <p:txBody>
          <a:bodyPr wrap="none" lIns="0" tIns="0" rIns="0" bIns="0" rtlCol="0" anchor="t"/>
          <a:lstStyle/>
          <a:p>
            <a:pPr marL="0" indent="0" algn="r">
              <a:lnSpc>
                <a:spcPts val="2250"/>
              </a:lnSpc>
              <a:buNone/>
            </a:pPr>
            <a:endParaRPr lang="en-US" sz="1400" dirty="0"/>
          </a:p>
        </p:txBody>
      </p:sp>
      <p:sp>
        <p:nvSpPr>
          <p:cNvPr id="19" name="Shape 17"/>
          <p:cNvSpPr/>
          <p:nvPr/>
        </p:nvSpPr>
        <p:spPr>
          <a:xfrm>
            <a:off x="7495996" y="4543187"/>
            <a:ext cx="543044" cy="22860"/>
          </a:xfrm>
          <a:prstGeom prst="roundRect">
            <a:avLst>
              <a:gd name="adj" fmla="val 1187956"/>
            </a:avLst>
          </a:prstGeom>
          <a:solidFill>
            <a:srgbClr val="2D4DF2"/>
          </a:solidFill>
          <a:ln/>
        </p:spPr>
      </p:sp>
      <p:sp>
        <p:nvSpPr>
          <p:cNvPr id="20" name="Shape 18"/>
          <p:cNvSpPr/>
          <p:nvPr/>
        </p:nvSpPr>
        <p:spPr>
          <a:xfrm>
            <a:off x="7111544" y="4351020"/>
            <a:ext cx="407313" cy="407313"/>
          </a:xfrm>
          <a:prstGeom prst="roundRect">
            <a:avLst>
              <a:gd name="adj" fmla="val 66673"/>
            </a:avLst>
          </a:prstGeom>
          <a:solidFill>
            <a:srgbClr val="F3F3FF"/>
          </a:solidFill>
          <a:ln w="15240">
            <a:solidFill>
              <a:srgbClr val="2D4DF2"/>
            </a:solidFill>
            <a:prstDash val="solid"/>
          </a:ln>
        </p:spPr>
      </p:sp>
      <p:sp>
        <p:nvSpPr>
          <p:cNvPr id="21" name="Text 19"/>
          <p:cNvSpPr/>
          <p:nvPr/>
        </p:nvSpPr>
        <p:spPr>
          <a:xfrm>
            <a:off x="7187386" y="4394895"/>
            <a:ext cx="255508" cy="319445"/>
          </a:xfrm>
          <a:prstGeom prst="rect">
            <a:avLst/>
          </a:prstGeom>
          <a:noFill/>
          <a:ln/>
        </p:spPr>
        <p:txBody>
          <a:bodyPr wrap="none" lIns="0" tIns="0" rIns="0" bIns="0" rtlCol="0" anchor="t"/>
          <a:lstStyle/>
          <a:p>
            <a:pPr marL="0" indent="0" algn="ctr">
              <a:lnSpc>
                <a:spcPts val="2000"/>
              </a:lnSpc>
              <a:buNone/>
            </a:pPr>
            <a:r>
              <a:rPr lang="en-US" sz="2000" dirty="0">
                <a:solidFill>
                  <a:srgbClr val="00002E"/>
                </a:solidFill>
                <a:latin typeface="Nunito Semi Bold" pitchFamily="34" charset="0"/>
                <a:ea typeface="Nunito Semi Bold" pitchFamily="34" charset="-122"/>
                <a:cs typeface="Nunito Semi Bold" pitchFamily="34" charset="-120"/>
              </a:rPr>
              <a:t>4</a:t>
            </a:r>
            <a:endParaRPr lang="en-US" sz="2000" dirty="0"/>
          </a:p>
        </p:txBody>
      </p:sp>
      <p:sp>
        <p:nvSpPr>
          <p:cNvPr id="22" name="Text 20"/>
          <p:cNvSpPr/>
          <p:nvPr/>
        </p:nvSpPr>
        <p:spPr>
          <a:xfrm>
            <a:off x="8220313" y="4413171"/>
            <a:ext cx="2528888" cy="266224"/>
          </a:xfrm>
          <a:prstGeom prst="rect">
            <a:avLst/>
          </a:prstGeom>
          <a:noFill/>
          <a:ln/>
        </p:spPr>
        <p:txBody>
          <a:bodyPr wrap="none" lIns="0" tIns="0" rIns="0" bIns="0" rtlCol="0" anchor="t"/>
          <a:lstStyle/>
          <a:p>
            <a:pPr marL="0" indent="0" algn="l">
              <a:lnSpc>
                <a:spcPts val="2050"/>
              </a:lnSpc>
              <a:buNone/>
            </a:pPr>
            <a:r>
              <a:rPr lang="en-US" sz="1650" dirty="0"/>
              <a:t>Challenges Faced</a:t>
            </a:r>
          </a:p>
        </p:txBody>
      </p:sp>
      <p:sp>
        <p:nvSpPr>
          <p:cNvPr id="23" name="Text 21"/>
          <p:cNvSpPr/>
          <p:nvPr/>
        </p:nvSpPr>
        <p:spPr>
          <a:xfrm>
            <a:off x="8220313" y="4787979"/>
            <a:ext cx="5776436" cy="289679"/>
          </a:xfrm>
          <a:prstGeom prst="rect">
            <a:avLst/>
          </a:prstGeom>
          <a:noFill/>
          <a:ln/>
        </p:spPr>
        <p:txBody>
          <a:bodyPr wrap="none" lIns="0" tIns="0" rIns="0" bIns="0" rtlCol="0" anchor="t"/>
          <a:lstStyle/>
          <a:p>
            <a:pPr marL="0" indent="0" algn="l">
              <a:lnSpc>
                <a:spcPts val="2250"/>
              </a:lnSpc>
              <a:buNone/>
            </a:pPr>
            <a:endParaRPr lang="en-US" sz="1400" dirty="0"/>
          </a:p>
        </p:txBody>
      </p:sp>
      <p:sp>
        <p:nvSpPr>
          <p:cNvPr id="24" name="Shape 22"/>
          <p:cNvSpPr/>
          <p:nvPr/>
        </p:nvSpPr>
        <p:spPr>
          <a:xfrm>
            <a:off x="6591360" y="5479494"/>
            <a:ext cx="543044" cy="22860"/>
          </a:xfrm>
          <a:prstGeom prst="roundRect">
            <a:avLst>
              <a:gd name="adj" fmla="val 1187956"/>
            </a:avLst>
          </a:prstGeom>
          <a:solidFill>
            <a:srgbClr val="018CE1"/>
          </a:solidFill>
          <a:ln/>
        </p:spPr>
      </p:sp>
      <p:sp>
        <p:nvSpPr>
          <p:cNvPr id="25" name="Shape 23"/>
          <p:cNvSpPr/>
          <p:nvPr/>
        </p:nvSpPr>
        <p:spPr>
          <a:xfrm>
            <a:off x="7111544" y="5287328"/>
            <a:ext cx="407313" cy="407313"/>
          </a:xfrm>
          <a:prstGeom prst="roundRect">
            <a:avLst>
              <a:gd name="adj" fmla="val 66673"/>
            </a:avLst>
          </a:prstGeom>
          <a:solidFill>
            <a:srgbClr val="F3F3FF"/>
          </a:solidFill>
          <a:ln w="15240">
            <a:solidFill>
              <a:srgbClr val="018CE1"/>
            </a:solidFill>
            <a:prstDash val="solid"/>
          </a:ln>
        </p:spPr>
      </p:sp>
      <p:sp>
        <p:nvSpPr>
          <p:cNvPr id="26" name="Text 24"/>
          <p:cNvSpPr/>
          <p:nvPr/>
        </p:nvSpPr>
        <p:spPr>
          <a:xfrm>
            <a:off x="7187386" y="5331202"/>
            <a:ext cx="255508" cy="319445"/>
          </a:xfrm>
          <a:prstGeom prst="rect">
            <a:avLst/>
          </a:prstGeom>
          <a:noFill/>
          <a:ln/>
        </p:spPr>
        <p:txBody>
          <a:bodyPr wrap="none" lIns="0" tIns="0" rIns="0" bIns="0" rtlCol="0" anchor="t"/>
          <a:lstStyle/>
          <a:p>
            <a:pPr marL="0" indent="0" algn="ctr">
              <a:lnSpc>
                <a:spcPts val="2000"/>
              </a:lnSpc>
              <a:buNone/>
            </a:pPr>
            <a:r>
              <a:rPr lang="en-US" sz="2000" dirty="0">
                <a:solidFill>
                  <a:srgbClr val="00002E"/>
                </a:solidFill>
                <a:latin typeface="Nunito Semi Bold" pitchFamily="34" charset="0"/>
                <a:ea typeface="Nunito Semi Bold" pitchFamily="34" charset="-122"/>
                <a:cs typeface="Nunito Semi Bold" pitchFamily="34" charset="-120"/>
              </a:rPr>
              <a:t>5</a:t>
            </a:r>
            <a:endParaRPr lang="en-US" sz="2000" dirty="0"/>
          </a:p>
        </p:txBody>
      </p:sp>
      <p:sp>
        <p:nvSpPr>
          <p:cNvPr id="27" name="Text 25"/>
          <p:cNvSpPr/>
          <p:nvPr/>
        </p:nvSpPr>
        <p:spPr>
          <a:xfrm>
            <a:off x="4038957" y="5349478"/>
            <a:ext cx="2371130" cy="266224"/>
          </a:xfrm>
          <a:prstGeom prst="rect">
            <a:avLst/>
          </a:prstGeom>
          <a:noFill/>
          <a:ln/>
        </p:spPr>
        <p:txBody>
          <a:bodyPr wrap="none" lIns="0" tIns="0" rIns="0" bIns="0" rtlCol="0" anchor="t"/>
          <a:lstStyle/>
          <a:p>
            <a:pPr marL="0" indent="0" algn="r">
              <a:lnSpc>
                <a:spcPts val="2050"/>
              </a:lnSpc>
              <a:buNone/>
            </a:pPr>
            <a:r>
              <a:rPr lang="en-US" sz="1650" dirty="0"/>
              <a:t>Scope of Improvement and conclusion </a:t>
            </a:r>
          </a:p>
        </p:txBody>
      </p:sp>
      <p:sp>
        <p:nvSpPr>
          <p:cNvPr id="28" name="Text 26"/>
          <p:cNvSpPr/>
          <p:nvPr/>
        </p:nvSpPr>
        <p:spPr>
          <a:xfrm>
            <a:off x="633651" y="5724287"/>
            <a:ext cx="5776436" cy="289679"/>
          </a:xfrm>
          <a:prstGeom prst="rect">
            <a:avLst/>
          </a:prstGeom>
          <a:noFill/>
          <a:ln/>
        </p:spPr>
        <p:txBody>
          <a:bodyPr wrap="none" lIns="0" tIns="0" rIns="0" bIns="0" rtlCol="0" anchor="t"/>
          <a:lstStyle/>
          <a:p>
            <a:pPr marL="0" indent="0" algn="r">
              <a:lnSpc>
                <a:spcPts val="2250"/>
              </a:lnSpc>
              <a:buNone/>
            </a:pPr>
            <a:endParaRPr lang="en-US" sz="1400" dirty="0"/>
          </a:p>
        </p:txBody>
      </p:sp>
      <p:sp>
        <p:nvSpPr>
          <p:cNvPr id="31" name="Text 29"/>
          <p:cNvSpPr/>
          <p:nvPr/>
        </p:nvSpPr>
        <p:spPr>
          <a:xfrm>
            <a:off x="7187386" y="6267510"/>
            <a:ext cx="255508" cy="319445"/>
          </a:xfrm>
          <a:prstGeom prst="rect">
            <a:avLst/>
          </a:prstGeom>
          <a:noFill/>
          <a:ln/>
        </p:spPr>
        <p:txBody>
          <a:bodyPr wrap="none" lIns="0" tIns="0" rIns="0" bIns="0" rtlCol="0" anchor="t"/>
          <a:lstStyle/>
          <a:p>
            <a:pPr marL="0" indent="0" algn="ctr">
              <a:lnSpc>
                <a:spcPts val="2000"/>
              </a:lnSpc>
              <a:buNone/>
            </a:pPr>
            <a:endParaRPr lang="en-US" sz="2000" dirty="0"/>
          </a:p>
        </p:txBody>
      </p:sp>
      <p:sp>
        <p:nvSpPr>
          <p:cNvPr id="32" name="Text 30"/>
          <p:cNvSpPr/>
          <p:nvPr/>
        </p:nvSpPr>
        <p:spPr>
          <a:xfrm>
            <a:off x="8220313" y="6285786"/>
            <a:ext cx="2813923" cy="266224"/>
          </a:xfrm>
          <a:prstGeom prst="rect">
            <a:avLst/>
          </a:prstGeom>
          <a:noFill/>
          <a:ln/>
        </p:spPr>
        <p:txBody>
          <a:bodyPr wrap="none" lIns="0" tIns="0" rIns="0" bIns="0" rtlCol="0" anchor="t"/>
          <a:lstStyle/>
          <a:p>
            <a:pPr marL="0" indent="0" algn="l">
              <a:lnSpc>
                <a:spcPts val="2050"/>
              </a:lnSpc>
              <a:buNone/>
            </a:pPr>
            <a:endParaRPr lang="en-US" sz="1650" dirty="0"/>
          </a:p>
        </p:txBody>
      </p:sp>
      <p:sp>
        <p:nvSpPr>
          <p:cNvPr id="33" name="Text 31"/>
          <p:cNvSpPr/>
          <p:nvPr/>
        </p:nvSpPr>
        <p:spPr>
          <a:xfrm>
            <a:off x="8220313" y="6660594"/>
            <a:ext cx="5776436" cy="289679"/>
          </a:xfrm>
          <a:prstGeom prst="rect">
            <a:avLst/>
          </a:prstGeom>
          <a:noFill/>
          <a:ln/>
        </p:spPr>
        <p:txBody>
          <a:bodyPr wrap="none" lIns="0" tIns="0" rIns="0" bIns="0" rtlCol="0" anchor="t"/>
          <a:lstStyle/>
          <a:p>
            <a:pPr marL="0" indent="0" algn="l">
              <a:lnSpc>
                <a:spcPts val="2250"/>
              </a:lnSpc>
              <a:buNone/>
            </a:pPr>
            <a:endParaRPr lang="en-US" sz="1400" dirty="0"/>
          </a:p>
        </p:txBody>
      </p:sp>
      <p:pic>
        <p:nvPicPr>
          <p:cNvPr id="35" name="Picture 34">
            <a:extLst>
              <a:ext uri="{FF2B5EF4-FFF2-40B4-BE49-F238E27FC236}">
                <a16:creationId xmlns:a16="http://schemas.microsoft.com/office/drawing/2014/main" id="{55D8993B-C680-3C15-4705-0E6E60331B1F}"/>
              </a:ext>
            </a:extLst>
          </p:cNvPr>
          <p:cNvPicPr>
            <a:picLocks noChangeAspect="1"/>
          </p:cNvPicPr>
          <p:nvPr/>
        </p:nvPicPr>
        <p:blipFill>
          <a:blip r:embed="rId3"/>
          <a:stretch>
            <a:fillRect/>
          </a:stretch>
        </p:blipFill>
        <p:spPr>
          <a:xfrm>
            <a:off x="11563958" y="7534178"/>
            <a:ext cx="2943636" cy="6954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4241" y="465337"/>
            <a:ext cx="4686895" cy="499467"/>
          </a:xfrm>
          <a:prstGeom prst="rect">
            <a:avLst/>
          </a:prstGeom>
          <a:noFill/>
          <a:ln/>
        </p:spPr>
        <p:txBody>
          <a:bodyPr wrap="none" lIns="0" tIns="0" rIns="0" bIns="0" rtlCol="0" anchor="t"/>
          <a:lstStyle/>
          <a:p>
            <a:pPr>
              <a:lnSpc>
                <a:spcPts val="3900"/>
              </a:lnSpc>
            </a:pPr>
            <a:r>
              <a:rPr lang="en-US" sz="3100" dirty="0">
                <a:solidFill>
                  <a:srgbClr val="00002E"/>
                </a:solidFill>
                <a:latin typeface="Nunito Semi Bold" pitchFamily="34" charset="0"/>
                <a:ea typeface="Nunito Semi Bold" pitchFamily="34" charset="-122"/>
                <a:cs typeface="Nunito Semi Bold" pitchFamily="34" charset="-120"/>
              </a:rPr>
              <a:t>Project Overview &amp; Objective</a:t>
            </a:r>
            <a:endParaRPr lang="en-US" sz="3100" dirty="0"/>
          </a:p>
        </p:txBody>
      </p:sp>
      <p:sp>
        <p:nvSpPr>
          <p:cNvPr id="4" name="Text 1"/>
          <p:cNvSpPr/>
          <p:nvPr/>
        </p:nvSpPr>
        <p:spPr>
          <a:xfrm>
            <a:off x="7529870" y="839967"/>
            <a:ext cx="1997512" cy="249674"/>
          </a:xfrm>
          <a:prstGeom prst="rect">
            <a:avLst/>
          </a:prstGeom>
          <a:noFill/>
          <a:ln/>
        </p:spPr>
        <p:txBody>
          <a:bodyPr wrap="none" lIns="0" tIns="0" rIns="0" bIns="0" rtlCol="0" anchor="t"/>
          <a:lstStyle/>
          <a:p>
            <a:pPr marL="0" indent="0" algn="l">
              <a:lnSpc>
                <a:spcPts val="1950"/>
              </a:lnSpc>
              <a:buNone/>
            </a:pPr>
            <a:r>
              <a:rPr lang="en-US" b="1" dirty="0">
                <a:solidFill>
                  <a:srgbClr val="00002E"/>
                </a:solidFill>
                <a:latin typeface="Nunito Semi Bold" pitchFamily="34" charset="0"/>
                <a:ea typeface="Nunito Semi Bold" pitchFamily="34" charset="-122"/>
                <a:cs typeface="Nunito Semi Bold" pitchFamily="34" charset="-120"/>
              </a:rPr>
              <a:t>Project Overview</a:t>
            </a:r>
            <a:endParaRPr lang="en-US" b="1" dirty="0"/>
          </a:p>
        </p:txBody>
      </p:sp>
      <p:sp>
        <p:nvSpPr>
          <p:cNvPr id="13" name="Text 10"/>
          <p:cNvSpPr/>
          <p:nvPr/>
        </p:nvSpPr>
        <p:spPr>
          <a:xfrm>
            <a:off x="7529870" y="4426837"/>
            <a:ext cx="1997512" cy="249674"/>
          </a:xfrm>
          <a:prstGeom prst="rect">
            <a:avLst/>
          </a:prstGeom>
          <a:noFill/>
          <a:ln/>
        </p:spPr>
        <p:txBody>
          <a:bodyPr wrap="none" lIns="0" tIns="0" rIns="0" bIns="0" rtlCol="0" anchor="t"/>
          <a:lstStyle/>
          <a:p>
            <a:pPr marL="0" indent="0" algn="l">
              <a:lnSpc>
                <a:spcPts val="1950"/>
              </a:lnSpc>
              <a:buNone/>
            </a:pPr>
            <a:r>
              <a:rPr lang="en-US" b="1" dirty="0">
                <a:solidFill>
                  <a:srgbClr val="00002E"/>
                </a:solidFill>
                <a:latin typeface="Nunito Semi Bold" pitchFamily="34" charset="0"/>
                <a:ea typeface="Nunito Semi Bold" pitchFamily="34" charset="-122"/>
                <a:cs typeface="Nunito Semi Bold" pitchFamily="34" charset="-120"/>
              </a:rPr>
              <a:t>Team &amp; Timeline</a:t>
            </a:r>
            <a:endParaRPr lang="en-US" b="1" dirty="0"/>
          </a:p>
        </p:txBody>
      </p:sp>
      <p:sp>
        <p:nvSpPr>
          <p:cNvPr id="14" name="Text 11"/>
          <p:cNvSpPr/>
          <p:nvPr/>
        </p:nvSpPr>
        <p:spPr>
          <a:xfrm>
            <a:off x="7529870" y="4988004"/>
            <a:ext cx="6513909" cy="271582"/>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00002E"/>
                </a:solidFill>
                <a:latin typeface="PT Sans" pitchFamily="34" charset="0"/>
                <a:ea typeface="PT Sans" pitchFamily="34" charset="-122"/>
                <a:cs typeface="PT Sans" pitchFamily="34" charset="-120"/>
              </a:rPr>
              <a:t>7-member team with distributed task assignments.</a:t>
            </a:r>
            <a:endParaRPr lang="en-US" dirty="0"/>
          </a:p>
        </p:txBody>
      </p:sp>
      <p:sp>
        <p:nvSpPr>
          <p:cNvPr id="15" name="Text 12"/>
          <p:cNvSpPr/>
          <p:nvPr/>
        </p:nvSpPr>
        <p:spPr>
          <a:xfrm>
            <a:off x="7529870" y="5318998"/>
            <a:ext cx="6513909" cy="271582"/>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00002E"/>
                </a:solidFill>
                <a:latin typeface="PT Sans" pitchFamily="34" charset="0"/>
                <a:ea typeface="PT Sans" pitchFamily="34" charset="-122"/>
                <a:cs typeface="PT Sans" pitchFamily="34" charset="-120"/>
              </a:rPr>
              <a:t>4-week project duration, evolving through various tools:</a:t>
            </a:r>
            <a:endParaRPr lang="en-US" dirty="0"/>
          </a:p>
        </p:txBody>
      </p:sp>
      <p:sp>
        <p:nvSpPr>
          <p:cNvPr id="16" name="Text 13"/>
          <p:cNvSpPr/>
          <p:nvPr/>
        </p:nvSpPr>
        <p:spPr>
          <a:xfrm>
            <a:off x="7529870" y="5649992"/>
            <a:ext cx="6513909" cy="271582"/>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00002E"/>
                </a:solidFill>
                <a:latin typeface="PT Sans" pitchFamily="34" charset="0"/>
                <a:ea typeface="PT Sans" pitchFamily="34" charset="-122"/>
                <a:cs typeface="PT Sans" pitchFamily="34" charset="-120"/>
              </a:rPr>
              <a:t>Week 1: Excel for initial data exploration.</a:t>
            </a:r>
            <a:endParaRPr lang="en-US" dirty="0"/>
          </a:p>
        </p:txBody>
      </p:sp>
      <p:sp>
        <p:nvSpPr>
          <p:cNvPr id="17" name="Text 14"/>
          <p:cNvSpPr/>
          <p:nvPr/>
        </p:nvSpPr>
        <p:spPr>
          <a:xfrm>
            <a:off x="7529870" y="5980986"/>
            <a:ext cx="6513909" cy="271582"/>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00002E"/>
                </a:solidFill>
                <a:latin typeface="PT Sans" pitchFamily="34" charset="0"/>
                <a:ea typeface="PT Sans" pitchFamily="34" charset="-122"/>
                <a:cs typeface="PT Sans" pitchFamily="34" charset="-120"/>
              </a:rPr>
              <a:t>Week 2: Power BI for initial modeling and visualization.</a:t>
            </a:r>
            <a:endParaRPr lang="en-US" dirty="0"/>
          </a:p>
        </p:txBody>
      </p:sp>
      <p:sp>
        <p:nvSpPr>
          <p:cNvPr id="18" name="Text 15"/>
          <p:cNvSpPr/>
          <p:nvPr/>
        </p:nvSpPr>
        <p:spPr>
          <a:xfrm>
            <a:off x="7529870" y="6311979"/>
            <a:ext cx="6513909" cy="271582"/>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00002E"/>
                </a:solidFill>
                <a:latin typeface="PT Sans" pitchFamily="34" charset="0"/>
                <a:ea typeface="PT Sans" pitchFamily="34" charset="-122"/>
                <a:cs typeface="PT Sans" pitchFamily="34" charset="-120"/>
              </a:rPr>
              <a:t>Week 3: Tableau and SQL for advanced analysis.</a:t>
            </a:r>
            <a:endParaRPr lang="en-US" dirty="0"/>
          </a:p>
        </p:txBody>
      </p:sp>
      <p:sp>
        <p:nvSpPr>
          <p:cNvPr id="19" name="Text 16"/>
          <p:cNvSpPr/>
          <p:nvPr/>
        </p:nvSpPr>
        <p:spPr>
          <a:xfrm>
            <a:off x="7529870" y="6642973"/>
            <a:ext cx="6513909" cy="271582"/>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00002E"/>
                </a:solidFill>
                <a:latin typeface="PT Sans" pitchFamily="34" charset="0"/>
                <a:ea typeface="PT Sans" pitchFamily="34" charset="-122"/>
                <a:cs typeface="PT Sans" pitchFamily="34" charset="-120"/>
              </a:rPr>
              <a:t>Week 4: Final presentation preparation.</a:t>
            </a:r>
            <a:endParaRPr lang="en-US" dirty="0"/>
          </a:p>
        </p:txBody>
      </p:sp>
      <p:sp>
        <p:nvSpPr>
          <p:cNvPr id="20" name="Text 17"/>
          <p:cNvSpPr/>
          <p:nvPr/>
        </p:nvSpPr>
        <p:spPr>
          <a:xfrm>
            <a:off x="7529870" y="7067312"/>
            <a:ext cx="6513909" cy="543163"/>
          </a:xfrm>
          <a:prstGeom prst="rect">
            <a:avLst/>
          </a:prstGeom>
          <a:noFill/>
          <a:ln/>
        </p:spPr>
        <p:txBody>
          <a:bodyPr wrap="square" lIns="0" tIns="0" rIns="0" bIns="0" rtlCol="0" anchor="t"/>
          <a:lstStyle/>
          <a:p>
            <a:pPr marL="0" indent="0" algn="l">
              <a:lnSpc>
                <a:spcPts val="2100"/>
              </a:lnSpc>
              <a:buNone/>
            </a:pPr>
            <a:r>
              <a:rPr lang="en-US" b="1" dirty="0">
                <a:solidFill>
                  <a:srgbClr val="00002E"/>
                </a:solidFill>
                <a:latin typeface="PT Sans" pitchFamily="34" charset="0"/>
                <a:ea typeface="PT Sans" pitchFamily="34" charset="-122"/>
                <a:cs typeface="PT Sans" pitchFamily="34" charset="-120"/>
              </a:rPr>
              <a:t>Key Goal:</a:t>
            </a:r>
            <a:r>
              <a:rPr lang="en-US" dirty="0">
                <a:solidFill>
                  <a:srgbClr val="00002E"/>
                </a:solidFill>
                <a:latin typeface="PT Sans" pitchFamily="34" charset="0"/>
                <a:ea typeface="PT Sans" pitchFamily="34" charset="-122"/>
                <a:cs typeface="PT Sans" pitchFamily="34" charset="-120"/>
              </a:rPr>
              <a:t> Ensure consistent Key Performance Indicators (KPIs) across all analytical tools used.</a:t>
            </a:r>
            <a:endParaRPr lang="en-US" dirty="0"/>
          </a:p>
        </p:txBody>
      </p:sp>
      <p:pic>
        <p:nvPicPr>
          <p:cNvPr id="22" name="Picture 21">
            <a:extLst>
              <a:ext uri="{FF2B5EF4-FFF2-40B4-BE49-F238E27FC236}">
                <a16:creationId xmlns:a16="http://schemas.microsoft.com/office/drawing/2014/main" id="{0A4BFE37-114E-B582-C70A-E6B85C18E7A3}"/>
              </a:ext>
            </a:extLst>
          </p:cNvPr>
          <p:cNvPicPr>
            <a:picLocks noChangeAspect="1"/>
          </p:cNvPicPr>
          <p:nvPr/>
        </p:nvPicPr>
        <p:blipFill>
          <a:blip r:embed="rId3"/>
          <a:stretch>
            <a:fillRect/>
          </a:stretch>
        </p:blipFill>
        <p:spPr>
          <a:xfrm>
            <a:off x="11558113" y="7531754"/>
            <a:ext cx="2943636" cy="695422"/>
          </a:xfrm>
          <a:prstGeom prst="rect">
            <a:avLst/>
          </a:prstGeom>
        </p:spPr>
      </p:pic>
      <p:pic>
        <p:nvPicPr>
          <p:cNvPr id="25" name="Picture 24">
            <a:extLst>
              <a:ext uri="{FF2B5EF4-FFF2-40B4-BE49-F238E27FC236}">
                <a16:creationId xmlns:a16="http://schemas.microsoft.com/office/drawing/2014/main" id="{3675D9A2-3E6C-DD9F-DD3B-A01319873501}"/>
              </a:ext>
            </a:extLst>
          </p:cNvPr>
          <p:cNvPicPr>
            <a:picLocks noChangeAspect="1"/>
          </p:cNvPicPr>
          <p:nvPr/>
        </p:nvPicPr>
        <p:blipFill>
          <a:blip r:embed="rId4"/>
          <a:stretch>
            <a:fillRect/>
          </a:stretch>
        </p:blipFill>
        <p:spPr>
          <a:xfrm>
            <a:off x="401025" y="1000066"/>
            <a:ext cx="6699506" cy="6525815"/>
          </a:xfrm>
          <a:prstGeom prst="rect">
            <a:avLst/>
          </a:prstGeom>
        </p:spPr>
      </p:pic>
      <p:sp>
        <p:nvSpPr>
          <p:cNvPr id="30" name="TextBox 29">
            <a:extLst>
              <a:ext uri="{FF2B5EF4-FFF2-40B4-BE49-F238E27FC236}">
                <a16:creationId xmlns:a16="http://schemas.microsoft.com/office/drawing/2014/main" id="{73F04E98-CB04-A6B8-4EFB-25E099C99E97}"/>
              </a:ext>
            </a:extLst>
          </p:cNvPr>
          <p:cNvSpPr txBox="1"/>
          <p:nvPr/>
        </p:nvSpPr>
        <p:spPr>
          <a:xfrm>
            <a:off x="7529870" y="1171702"/>
            <a:ext cx="697187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Kickstarter is a global crowdfunding platform supporting creative projects.</a:t>
            </a:r>
          </a:p>
          <a:p>
            <a:pPr marL="285750" indent="-285750">
              <a:buFont typeface="Arial" panose="020B0604020202020204" pitchFamily="34" charset="0"/>
              <a:buChar char="•"/>
            </a:pPr>
            <a:r>
              <a:rPr lang="en-US" dirty="0"/>
              <a:t>Covers categories like technology, film, music, art, design, and publishing.</a:t>
            </a:r>
          </a:p>
          <a:p>
            <a:pPr marL="285750" indent="-285750">
              <a:buFont typeface="Arial" panose="020B0604020202020204" pitchFamily="34" charset="0"/>
              <a:buChar char="•"/>
            </a:pPr>
            <a:r>
              <a:rPr lang="en-US" dirty="0"/>
              <a:t> Creators set funding goals; backers pledge money to bring ideas to life.</a:t>
            </a:r>
          </a:p>
          <a:p>
            <a:pPr marL="285750" indent="-285750">
              <a:buFont typeface="Arial" panose="020B0604020202020204" pitchFamily="34" charset="0"/>
              <a:buChar char="•"/>
            </a:pPr>
            <a:r>
              <a:rPr lang="en-US" dirty="0"/>
              <a:t>Follows an </a:t>
            </a:r>
            <a:r>
              <a:rPr lang="en-US" b="1" dirty="0"/>
              <a:t>all-or-nothing</a:t>
            </a:r>
            <a:r>
              <a:rPr lang="en-US" dirty="0"/>
              <a:t> funding model — money is collected only if the goal is met.</a:t>
            </a:r>
          </a:p>
          <a:p>
            <a:pPr marL="285750" indent="-285750">
              <a:buFont typeface="Arial" panose="020B0604020202020204" pitchFamily="34" charset="0"/>
              <a:buChar char="•"/>
            </a:pPr>
            <a:r>
              <a:rPr lang="en-US" dirty="0"/>
              <a:t>Kickstarter charges a </a:t>
            </a:r>
            <a:r>
              <a:rPr lang="en-US" b="1" dirty="0"/>
              <a:t>5% commission fee</a:t>
            </a:r>
            <a:r>
              <a:rPr lang="en-US" dirty="0"/>
              <a:t> on successfully funded projects, plus payment processing fees (3–5%).</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3427" y="691753"/>
            <a:ext cx="7927658" cy="633174"/>
          </a:xfrm>
          <a:prstGeom prst="rect">
            <a:avLst/>
          </a:prstGeom>
          <a:noFill/>
          <a:ln/>
        </p:spPr>
        <p:txBody>
          <a:bodyPr wrap="none" lIns="0" tIns="0" rIns="0" bIns="0" rtlCol="0" anchor="t"/>
          <a:lstStyle/>
          <a:p>
            <a:pPr marL="0" indent="0" algn="l">
              <a:lnSpc>
                <a:spcPts val="4950"/>
              </a:lnSpc>
              <a:buNone/>
            </a:pPr>
            <a:r>
              <a:rPr lang="en-US" sz="3950" dirty="0">
                <a:solidFill>
                  <a:srgbClr val="00002E"/>
                </a:solidFill>
                <a:latin typeface="Nunito Semi Bold" pitchFamily="34" charset="0"/>
                <a:ea typeface="Nunito Semi Bold" pitchFamily="34" charset="-122"/>
                <a:cs typeface="Nunito Semi Bold" pitchFamily="34" charset="-120"/>
              </a:rPr>
              <a:t>Data Cleaning And Data Modeling</a:t>
            </a:r>
            <a:endParaRPr lang="en-US" sz="3950" dirty="0"/>
          </a:p>
        </p:txBody>
      </p:sp>
      <p:pic>
        <p:nvPicPr>
          <p:cNvPr id="3" name="Image 0" descr="preencoded.png"/>
          <p:cNvPicPr>
            <a:picLocks noChangeAspect="1"/>
          </p:cNvPicPr>
          <p:nvPr/>
        </p:nvPicPr>
        <p:blipFill>
          <a:blip r:embed="rId3"/>
          <a:stretch>
            <a:fillRect/>
          </a:stretch>
        </p:blipFill>
        <p:spPr>
          <a:xfrm>
            <a:off x="753427" y="1755458"/>
            <a:ext cx="6561773" cy="861060"/>
          </a:xfrm>
          <a:prstGeom prst="rect">
            <a:avLst/>
          </a:prstGeom>
        </p:spPr>
      </p:pic>
      <p:sp>
        <p:nvSpPr>
          <p:cNvPr id="4" name="Text 1"/>
          <p:cNvSpPr/>
          <p:nvPr/>
        </p:nvSpPr>
        <p:spPr>
          <a:xfrm>
            <a:off x="968693" y="2831783"/>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Distributed Cleaning</a:t>
            </a:r>
            <a:endParaRPr lang="en-US" sz="1950" dirty="0"/>
          </a:p>
        </p:txBody>
      </p:sp>
      <p:sp>
        <p:nvSpPr>
          <p:cNvPr id="5" name="Text 2"/>
          <p:cNvSpPr/>
          <p:nvPr/>
        </p:nvSpPr>
        <p:spPr>
          <a:xfrm>
            <a:off x="968693" y="3277314"/>
            <a:ext cx="6131243" cy="688658"/>
          </a:xfrm>
          <a:prstGeom prst="rect">
            <a:avLst/>
          </a:prstGeom>
          <a:noFill/>
          <a:ln/>
        </p:spPr>
        <p:txBody>
          <a:bodyPr wrap="square" lIns="0" tIns="0" rIns="0" bIns="0" rtlCol="0" anchor="t"/>
          <a:lstStyle/>
          <a:p>
            <a:pPr marL="0" indent="0" algn="l">
              <a:lnSpc>
                <a:spcPts val="2700"/>
              </a:lnSpc>
              <a:buNone/>
            </a:pPr>
            <a:r>
              <a:rPr lang="en-US" sz="1650" dirty="0">
                <a:solidFill>
                  <a:srgbClr val="00002E"/>
                </a:solidFill>
                <a:latin typeface="PT Sans" pitchFamily="34" charset="0"/>
                <a:ea typeface="PT Sans" pitchFamily="34" charset="-122"/>
                <a:cs typeface="PT Sans" pitchFamily="34" charset="-120"/>
              </a:rPr>
              <a:t>Each team member was responsible for cleaning and modeling one specific dataset, ensuring thorough initial processing.</a:t>
            </a:r>
            <a:endParaRPr lang="en-US" sz="1650" dirty="0"/>
          </a:p>
        </p:txBody>
      </p:sp>
      <p:pic>
        <p:nvPicPr>
          <p:cNvPr id="6" name="Image 1" descr="preencoded.png"/>
          <p:cNvPicPr>
            <a:picLocks noChangeAspect="1"/>
          </p:cNvPicPr>
          <p:nvPr/>
        </p:nvPicPr>
        <p:blipFill>
          <a:blip r:embed="rId4"/>
          <a:stretch>
            <a:fillRect/>
          </a:stretch>
        </p:blipFill>
        <p:spPr>
          <a:xfrm>
            <a:off x="7315200" y="1755458"/>
            <a:ext cx="6561773" cy="861060"/>
          </a:xfrm>
          <a:prstGeom prst="rect">
            <a:avLst/>
          </a:prstGeom>
        </p:spPr>
      </p:pic>
      <p:sp>
        <p:nvSpPr>
          <p:cNvPr id="7" name="Text 3"/>
          <p:cNvSpPr/>
          <p:nvPr/>
        </p:nvSpPr>
        <p:spPr>
          <a:xfrm>
            <a:off x="7530465" y="2831783"/>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Rigorous Cleaning</a:t>
            </a:r>
            <a:endParaRPr lang="en-US" sz="1950" dirty="0"/>
          </a:p>
        </p:txBody>
      </p:sp>
      <p:sp>
        <p:nvSpPr>
          <p:cNvPr id="8" name="Text 4"/>
          <p:cNvSpPr/>
          <p:nvPr/>
        </p:nvSpPr>
        <p:spPr>
          <a:xfrm>
            <a:off x="7530465" y="3277314"/>
            <a:ext cx="6131243" cy="688658"/>
          </a:xfrm>
          <a:prstGeom prst="rect">
            <a:avLst/>
          </a:prstGeom>
          <a:noFill/>
          <a:ln/>
        </p:spPr>
        <p:txBody>
          <a:bodyPr wrap="square" lIns="0" tIns="0" rIns="0" bIns="0" rtlCol="0" anchor="t"/>
          <a:lstStyle/>
          <a:p>
            <a:pPr marL="0" indent="0" algn="l">
              <a:lnSpc>
                <a:spcPts val="2700"/>
              </a:lnSpc>
              <a:buNone/>
            </a:pPr>
            <a:r>
              <a:rPr lang="en-US" sz="1650" dirty="0">
                <a:solidFill>
                  <a:srgbClr val="00002E"/>
                </a:solidFill>
                <a:latin typeface="PT Sans" pitchFamily="34" charset="0"/>
                <a:ea typeface="PT Sans" pitchFamily="34" charset="-122"/>
                <a:cs typeface="PT Sans" pitchFamily="34" charset="-120"/>
              </a:rPr>
              <a:t>Systematic removal of duplicates and comprehensive handling of missing values across all datasets to maintain data integrity.</a:t>
            </a:r>
            <a:endParaRPr lang="en-US" sz="1650" dirty="0"/>
          </a:p>
        </p:txBody>
      </p:sp>
      <p:pic>
        <p:nvPicPr>
          <p:cNvPr id="9" name="Image 2" descr="preencoded.png"/>
          <p:cNvPicPr>
            <a:picLocks noChangeAspect="1"/>
          </p:cNvPicPr>
          <p:nvPr/>
        </p:nvPicPr>
        <p:blipFill>
          <a:blip r:embed="rId5"/>
          <a:stretch>
            <a:fillRect/>
          </a:stretch>
        </p:blipFill>
        <p:spPr>
          <a:xfrm>
            <a:off x="753427" y="4181237"/>
            <a:ext cx="6561773" cy="861060"/>
          </a:xfrm>
          <a:prstGeom prst="rect">
            <a:avLst/>
          </a:prstGeom>
        </p:spPr>
      </p:pic>
      <p:sp>
        <p:nvSpPr>
          <p:cNvPr id="10" name="Text 5"/>
          <p:cNvSpPr/>
          <p:nvPr/>
        </p:nvSpPr>
        <p:spPr>
          <a:xfrm>
            <a:off x="968693" y="5257562"/>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Seamless Integration</a:t>
            </a:r>
            <a:endParaRPr lang="en-US" sz="1950" dirty="0"/>
          </a:p>
        </p:txBody>
      </p:sp>
      <p:sp>
        <p:nvSpPr>
          <p:cNvPr id="11" name="Text 6"/>
          <p:cNvSpPr/>
          <p:nvPr/>
        </p:nvSpPr>
        <p:spPr>
          <a:xfrm>
            <a:off x="968693" y="5703094"/>
            <a:ext cx="6131243" cy="688658"/>
          </a:xfrm>
          <a:prstGeom prst="rect">
            <a:avLst/>
          </a:prstGeom>
          <a:noFill/>
          <a:ln/>
        </p:spPr>
        <p:txBody>
          <a:bodyPr wrap="square" lIns="0" tIns="0" rIns="0" bIns="0" rtlCol="0" anchor="t"/>
          <a:lstStyle/>
          <a:p>
            <a:pPr marL="0" indent="0" algn="l">
              <a:lnSpc>
                <a:spcPts val="2700"/>
              </a:lnSpc>
              <a:buNone/>
            </a:pPr>
            <a:r>
              <a:rPr lang="en-US" sz="1650" dirty="0">
                <a:solidFill>
                  <a:srgbClr val="00002E"/>
                </a:solidFill>
                <a:latin typeface="PT Sans" pitchFamily="34" charset="0"/>
                <a:ea typeface="PT Sans" pitchFamily="34" charset="-122"/>
                <a:cs typeface="PT Sans" pitchFamily="34" charset="-120"/>
              </a:rPr>
              <a:t>All individual sheets were meticulously merged into a single, cohesive master dataset, ready for unified analysis.</a:t>
            </a:r>
            <a:endParaRPr lang="en-US" sz="1650" dirty="0"/>
          </a:p>
        </p:txBody>
      </p:sp>
      <p:pic>
        <p:nvPicPr>
          <p:cNvPr id="12" name="Image 3" descr="preencoded.png"/>
          <p:cNvPicPr>
            <a:picLocks noChangeAspect="1"/>
          </p:cNvPicPr>
          <p:nvPr/>
        </p:nvPicPr>
        <p:blipFill>
          <a:blip r:embed="rId6"/>
          <a:stretch>
            <a:fillRect/>
          </a:stretch>
        </p:blipFill>
        <p:spPr>
          <a:xfrm>
            <a:off x="7315200" y="4181237"/>
            <a:ext cx="6561773" cy="861060"/>
          </a:xfrm>
          <a:prstGeom prst="rect">
            <a:avLst/>
          </a:prstGeom>
        </p:spPr>
      </p:pic>
      <p:sp>
        <p:nvSpPr>
          <p:cNvPr id="13" name="Text 7"/>
          <p:cNvSpPr/>
          <p:nvPr/>
        </p:nvSpPr>
        <p:spPr>
          <a:xfrm>
            <a:off x="7530465" y="5257562"/>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Standardized KPIs</a:t>
            </a:r>
            <a:endParaRPr lang="en-US" sz="1950" dirty="0"/>
          </a:p>
        </p:txBody>
      </p:sp>
      <p:sp>
        <p:nvSpPr>
          <p:cNvPr id="14" name="Text 8"/>
          <p:cNvSpPr/>
          <p:nvPr/>
        </p:nvSpPr>
        <p:spPr>
          <a:xfrm>
            <a:off x="7530465" y="5703094"/>
            <a:ext cx="6131243" cy="688658"/>
          </a:xfrm>
          <a:prstGeom prst="rect">
            <a:avLst/>
          </a:prstGeom>
          <a:noFill/>
          <a:ln/>
        </p:spPr>
        <p:txBody>
          <a:bodyPr wrap="square" lIns="0" tIns="0" rIns="0" bIns="0" rtlCol="0" anchor="t"/>
          <a:lstStyle/>
          <a:p>
            <a:pPr marL="0" indent="0" algn="l">
              <a:lnSpc>
                <a:spcPts val="2700"/>
              </a:lnSpc>
              <a:buNone/>
            </a:pPr>
            <a:r>
              <a:rPr lang="en-US" sz="1650" dirty="0">
                <a:solidFill>
                  <a:srgbClr val="00002E"/>
                </a:solidFill>
                <a:latin typeface="PT Sans" pitchFamily="34" charset="0"/>
                <a:ea typeface="PT Sans" pitchFamily="34" charset="-122"/>
                <a:cs typeface="PT Sans" pitchFamily="34" charset="-120"/>
              </a:rPr>
              <a:t>Implemented a unified set of KPIs, ensuring consistency and comparability across Power BI, Tableau, and SQL environments.</a:t>
            </a:r>
            <a:endParaRPr lang="en-US" sz="1650" dirty="0"/>
          </a:p>
        </p:txBody>
      </p:sp>
      <p:sp>
        <p:nvSpPr>
          <p:cNvPr id="15" name="Text 9"/>
          <p:cNvSpPr/>
          <p:nvPr/>
        </p:nvSpPr>
        <p:spPr>
          <a:xfrm>
            <a:off x="753427" y="6849189"/>
            <a:ext cx="13123545" cy="688658"/>
          </a:xfrm>
          <a:prstGeom prst="rect">
            <a:avLst/>
          </a:prstGeom>
          <a:noFill/>
          <a:ln/>
        </p:spPr>
        <p:txBody>
          <a:bodyPr wrap="square" lIns="0" tIns="0" rIns="0" bIns="0" rtlCol="0" anchor="t"/>
          <a:lstStyle/>
          <a:p>
            <a:pPr marL="0" indent="0" algn="l">
              <a:lnSpc>
                <a:spcPts val="2700"/>
              </a:lnSpc>
              <a:buNone/>
            </a:pPr>
            <a:r>
              <a:rPr lang="en-US" sz="1650" dirty="0">
                <a:solidFill>
                  <a:srgbClr val="00002E"/>
                </a:solidFill>
                <a:latin typeface="PT Sans" pitchFamily="34" charset="0"/>
                <a:ea typeface="PT Sans" pitchFamily="34" charset="-122"/>
                <a:cs typeface="PT Sans" pitchFamily="34" charset="-120"/>
              </a:rPr>
              <a:t>This structured approach to data preparation was crucial for building a reliable foundation for our subsequent analysis and dashboard development.</a:t>
            </a:r>
            <a:endParaRPr lang="en-US" sz="1650" dirty="0"/>
          </a:p>
        </p:txBody>
      </p:sp>
      <p:pic>
        <p:nvPicPr>
          <p:cNvPr id="17" name="Picture 16">
            <a:extLst>
              <a:ext uri="{FF2B5EF4-FFF2-40B4-BE49-F238E27FC236}">
                <a16:creationId xmlns:a16="http://schemas.microsoft.com/office/drawing/2014/main" id="{A440CA9E-221C-3A9D-8FB8-DBD10B38F22A}"/>
              </a:ext>
            </a:extLst>
          </p:cNvPr>
          <p:cNvPicPr>
            <a:picLocks noChangeAspect="1"/>
          </p:cNvPicPr>
          <p:nvPr/>
        </p:nvPicPr>
        <p:blipFill>
          <a:blip r:embed="rId7"/>
          <a:stretch>
            <a:fillRect/>
          </a:stretch>
        </p:blipFill>
        <p:spPr>
          <a:xfrm>
            <a:off x="11686764" y="7503222"/>
            <a:ext cx="2943636" cy="6954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pic>
        <p:nvPicPr>
          <p:cNvPr id="4" name="Picture 3">
            <a:extLst>
              <a:ext uri="{FF2B5EF4-FFF2-40B4-BE49-F238E27FC236}">
                <a16:creationId xmlns:a16="http://schemas.microsoft.com/office/drawing/2014/main" id="{24523DDB-D936-CC06-302D-B02841CDC94F}"/>
              </a:ext>
            </a:extLst>
          </p:cNvPr>
          <p:cNvPicPr>
            <a:picLocks noChangeAspect="1"/>
          </p:cNvPicPr>
          <p:nvPr/>
        </p:nvPicPr>
        <p:blipFill>
          <a:blip r:embed="rId3"/>
          <a:stretch>
            <a:fillRect/>
          </a:stretch>
        </p:blipFill>
        <p:spPr>
          <a:xfrm>
            <a:off x="11686764" y="7534178"/>
            <a:ext cx="2943636" cy="695422"/>
          </a:xfrm>
          <a:prstGeom prst="rect">
            <a:avLst/>
          </a:prstGeom>
        </p:spPr>
      </p:pic>
      <p:sp>
        <p:nvSpPr>
          <p:cNvPr id="5" name="Text 0">
            <a:extLst>
              <a:ext uri="{FF2B5EF4-FFF2-40B4-BE49-F238E27FC236}">
                <a16:creationId xmlns:a16="http://schemas.microsoft.com/office/drawing/2014/main" id="{5628951D-519B-F83E-5F56-D2FC7728C1B7}"/>
              </a:ext>
            </a:extLst>
          </p:cNvPr>
          <p:cNvSpPr/>
          <p:nvPr/>
        </p:nvSpPr>
        <p:spPr>
          <a:xfrm>
            <a:off x="610791" y="479941"/>
            <a:ext cx="5999917" cy="513278"/>
          </a:xfrm>
          <a:prstGeom prst="rect">
            <a:avLst/>
          </a:prstGeom>
          <a:noFill/>
          <a:ln/>
        </p:spPr>
        <p:txBody>
          <a:bodyPr wrap="none" lIns="0" tIns="0" rIns="0" bIns="0" rtlCol="0" anchor="t"/>
          <a:lstStyle/>
          <a:p>
            <a:pPr marL="0" indent="0" algn="l">
              <a:lnSpc>
                <a:spcPts val="4000"/>
              </a:lnSpc>
              <a:buNone/>
            </a:pPr>
            <a:r>
              <a:rPr lang="en-US" sz="3200" b="1" dirty="0">
                <a:solidFill>
                  <a:srgbClr val="00002E"/>
                </a:solidFill>
                <a:latin typeface="Nunito Semi Bold" pitchFamily="34" charset="0"/>
              </a:rPr>
              <a:t>KPI List </a:t>
            </a:r>
            <a:endParaRPr lang="en-US" sz="3200" b="1" dirty="0"/>
          </a:p>
        </p:txBody>
      </p:sp>
      <p:sp>
        <p:nvSpPr>
          <p:cNvPr id="7" name="TextBox 6">
            <a:extLst>
              <a:ext uri="{FF2B5EF4-FFF2-40B4-BE49-F238E27FC236}">
                <a16:creationId xmlns:a16="http://schemas.microsoft.com/office/drawing/2014/main" id="{10E7DB65-FEAA-557C-E351-B1E311B635A7}"/>
              </a:ext>
            </a:extLst>
          </p:cNvPr>
          <p:cNvSpPr txBox="1"/>
          <p:nvPr/>
        </p:nvSpPr>
        <p:spPr>
          <a:xfrm>
            <a:off x="702527" y="1170878"/>
            <a:ext cx="13314556" cy="5909310"/>
          </a:xfrm>
          <a:prstGeom prst="rect">
            <a:avLst/>
          </a:prstGeom>
          <a:noFill/>
        </p:spPr>
        <p:txBody>
          <a:bodyPr wrap="square" rtlCol="0">
            <a:spAutoFit/>
          </a:bodyPr>
          <a:lstStyle/>
          <a:p>
            <a:pPr marL="342900" indent="-342900">
              <a:buFont typeface="+mj-lt"/>
              <a:buAutoNum type="arabicPeriod"/>
            </a:pPr>
            <a:r>
              <a:rPr lang="en-US" dirty="0"/>
              <a:t>Number of Projects: 365.89K (Total projects in the dataset)</a:t>
            </a:r>
          </a:p>
          <a:p>
            <a:pPr marL="342900" indent="-342900">
              <a:buFont typeface="+mj-lt"/>
              <a:buAutoNum type="arabicPeriod"/>
            </a:pPr>
            <a:endParaRPr lang="en-US" dirty="0"/>
          </a:p>
          <a:p>
            <a:pPr marL="342900" indent="-342900">
              <a:buFont typeface="+mj-lt"/>
              <a:buAutoNum type="arabicPeriod"/>
            </a:pPr>
            <a:r>
              <a:rPr lang="en-US" dirty="0"/>
              <a:t>Total Goals: 18.38bn (Total funding amount creators set as their goal)</a:t>
            </a:r>
          </a:p>
          <a:p>
            <a:pPr marL="342900" indent="-342900">
              <a:buFont typeface="+mj-lt"/>
              <a:buAutoNum type="arabicPeriod"/>
            </a:pPr>
            <a:endParaRPr lang="en-US" dirty="0"/>
          </a:p>
          <a:p>
            <a:pPr marL="342900" indent="-342900">
              <a:buFont typeface="+mj-lt"/>
              <a:buAutoNum type="arabicPeriod"/>
            </a:pPr>
            <a:r>
              <a:rPr lang="en-US" dirty="0"/>
              <a:t>Total Amount Raised: 3.86bn (Total funding amount pledged by backers)</a:t>
            </a:r>
          </a:p>
          <a:p>
            <a:pPr marL="342900" indent="-342900">
              <a:buFont typeface="+mj-lt"/>
              <a:buAutoNum type="arabicPeriod"/>
            </a:pPr>
            <a:endParaRPr lang="en-US" dirty="0"/>
          </a:p>
          <a:p>
            <a:pPr marL="342900" indent="-342900">
              <a:buFont typeface="+mj-lt"/>
              <a:buAutoNum type="arabicPeriod"/>
            </a:pPr>
            <a:r>
              <a:rPr lang="en-US" dirty="0"/>
              <a:t>Success Percentage: 38.35% (Overall success rate of projects)</a:t>
            </a:r>
          </a:p>
          <a:p>
            <a:pPr marL="342900" indent="-342900">
              <a:buFont typeface="+mj-lt"/>
              <a:buAutoNum type="arabicPeriod"/>
            </a:pPr>
            <a:endParaRPr lang="en-US" dirty="0"/>
          </a:p>
          <a:p>
            <a:pPr marL="342900" indent="-342900">
              <a:buFont typeface="+mj-lt"/>
              <a:buAutoNum type="arabicPeriod"/>
            </a:pPr>
            <a:r>
              <a:rPr lang="en-US" dirty="0"/>
              <a:t>Number of Backers: 44.52M (Total number of individual backers)</a:t>
            </a:r>
          </a:p>
          <a:p>
            <a:pPr marL="342900" indent="-342900">
              <a:buFont typeface="+mj-lt"/>
              <a:buAutoNum type="arabicPeriod"/>
            </a:pPr>
            <a:endParaRPr lang="en-US" dirty="0"/>
          </a:p>
          <a:p>
            <a:pPr marL="342900" indent="-342900">
              <a:buFont typeface="+mj-lt"/>
              <a:buAutoNum type="arabicPeriod"/>
            </a:pPr>
            <a:r>
              <a:rPr lang="en-US" dirty="0"/>
              <a:t>Avg No. of Days for successful projects: 80.43 (Average duration of successful campaigns)</a:t>
            </a:r>
          </a:p>
          <a:p>
            <a:pPr marL="342900" indent="-342900">
              <a:buFont typeface="+mj-lt"/>
              <a:buAutoNum type="arabicPeriod"/>
            </a:pPr>
            <a:endParaRPr lang="en-US" dirty="0"/>
          </a:p>
          <a:p>
            <a:pPr marL="342900" indent="-342900">
              <a:buFont typeface="+mj-lt"/>
              <a:buAutoNum type="arabicPeriod"/>
            </a:pPr>
            <a:r>
              <a:rPr lang="en-US" dirty="0"/>
              <a:t>Kickstarter Commission Rate: 5%</a:t>
            </a:r>
          </a:p>
          <a:p>
            <a:pPr marL="342900" indent="-342900">
              <a:buFont typeface="+mj-lt"/>
              <a:buAutoNum type="arabicPeriod"/>
            </a:pPr>
            <a:endParaRPr lang="en-US" dirty="0"/>
          </a:p>
          <a:p>
            <a:pPr marL="342900" indent="-342900">
              <a:buFont typeface="+mj-lt"/>
              <a:buAutoNum type="arabicPeriod"/>
            </a:pPr>
            <a:r>
              <a:rPr lang="en-US" dirty="0"/>
              <a:t>Commission Received=Total Amount Raised×5%</a:t>
            </a:r>
          </a:p>
          <a:p>
            <a:pPr marL="342900" indent="-342900">
              <a:buFont typeface="+mj-lt"/>
              <a:buAutoNum type="arabicPeriod"/>
            </a:pPr>
            <a:endParaRPr lang="en-US" dirty="0"/>
          </a:p>
          <a:p>
            <a:r>
              <a:rPr lang="en-US" dirty="0"/>
              <a:t>        Commission Received=$3.86 Billion×0.05</a:t>
            </a:r>
          </a:p>
          <a:p>
            <a:endParaRPr lang="en-US" dirty="0"/>
          </a:p>
          <a:p>
            <a:r>
              <a:rPr lang="en-US" dirty="0"/>
              <a:t>        Commission Received=$0.193 Billion</a:t>
            </a:r>
          </a:p>
          <a:p>
            <a:endParaRPr lang="en-US" dirty="0"/>
          </a:p>
          <a:p>
            <a:r>
              <a:rPr lang="en-US" dirty="0"/>
              <a:t> The calculated value for the estimated commission received is:$193.0 Million</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28A50-8501-97E1-1807-39102F0E43E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B584177-2B7D-55D5-5360-2326AF341EF5}"/>
              </a:ext>
            </a:extLst>
          </p:cNvPr>
          <p:cNvSpPr/>
          <p:nvPr/>
        </p:nvSpPr>
        <p:spPr>
          <a:xfrm>
            <a:off x="837724" y="3762732"/>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pic>
        <p:nvPicPr>
          <p:cNvPr id="4" name="Picture 3">
            <a:extLst>
              <a:ext uri="{FF2B5EF4-FFF2-40B4-BE49-F238E27FC236}">
                <a16:creationId xmlns:a16="http://schemas.microsoft.com/office/drawing/2014/main" id="{B76AB77F-21A3-46CF-0C9B-48CC47386499}"/>
              </a:ext>
            </a:extLst>
          </p:cNvPr>
          <p:cNvPicPr>
            <a:picLocks noChangeAspect="1"/>
          </p:cNvPicPr>
          <p:nvPr/>
        </p:nvPicPr>
        <p:blipFill>
          <a:blip r:embed="rId3"/>
          <a:stretch>
            <a:fillRect/>
          </a:stretch>
        </p:blipFill>
        <p:spPr>
          <a:xfrm>
            <a:off x="11686764" y="7534178"/>
            <a:ext cx="2943636" cy="695422"/>
          </a:xfrm>
          <a:prstGeom prst="rect">
            <a:avLst/>
          </a:prstGeom>
        </p:spPr>
      </p:pic>
      <p:sp>
        <p:nvSpPr>
          <p:cNvPr id="5" name="Text 0">
            <a:extLst>
              <a:ext uri="{FF2B5EF4-FFF2-40B4-BE49-F238E27FC236}">
                <a16:creationId xmlns:a16="http://schemas.microsoft.com/office/drawing/2014/main" id="{99275858-80C6-D5C3-1431-330ABC5E1875}"/>
              </a:ext>
            </a:extLst>
          </p:cNvPr>
          <p:cNvSpPr/>
          <p:nvPr/>
        </p:nvSpPr>
        <p:spPr>
          <a:xfrm>
            <a:off x="610791" y="479941"/>
            <a:ext cx="5999917" cy="513278"/>
          </a:xfrm>
          <a:prstGeom prst="rect">
            <a:avLst/>
          </a:prstGeom>
          <a:noFill/>
          <a:ln/>
        </p:spPr>
        <p:txBody>
          <a:bodyPr wrap="none" lIns="0" tIns="0" rIns="0" bIns="0" rtlCol="0" anchor="t"/>
          <a:lstStyle/>
          <a:p>
            <a:pPr marL="0" indent="0" algn="l">
              <a:lnSpc>
                <a:spcPts val="4000"/>
              </a:lnSpc>
              <a:buNone/>
            </a:pPr>
            <a:r>
              <a:rPr lang="en-US" sz="3200" b="1" dirty="0">
                <a:solidFill>
                  <a:srgbClr val="00002E"/>
                </a:solidFill>
                <a:latin typeface="Nunito Semi Bold" pitchFamily="34" charset="0"/>
              </a:rPr>
              <a:t>Excel Dashboard </a:t>
            </a:r>
            <a:endParaRPr lang="en-US" sz="3200" b="1" dirty="0"/>
          </a:p>
        </p:txBody>
      </p:sp>
      <p:pic>
        <p:nvPicPr>
          <p:cNvPr id="6" name="Picture 5">
            <a:extLst>
              <a:ext uri="{FF2B5EF4-FFF2-40B4-BE49-F238E27FC236}">
                <a16:creationId xmlns:a16="http://schemas.microsoft.com/office/drawing/2014/main" id="{8B4ECFC5-2A5B-4B43-ED07-380CFA3CAAED}"/>
              </a:ext>
            </a:extLst>
          </p:cNvPr>
          <p:cNvPicPr>
            <a:picLocks noChangeAspect="1"/>
          </p:cNvPicPr>
          <p:nvPr/>
        </p:nvPicPr>
        <p:blipFill>
          <a:blip r:embed="rId4"/>
          <a:stretch>
            <a:fillRect/>
          </a:stretch>
        </p:blipFill>
        <p:spPr>
          <a:xfrm>
            <a:off x="167268" y="1195994"/>
            <a:ext cx="14162049" cy="6687918"/>
          </a:xfrm>
          <a:prstGeom prst="rect">
            <a:avLst/>
          </a:prstGeom>
        </p:spPr>
      </p:pic>
    </p:spTree>
    <p:extLst>
      <p:ext uri="{BB962C8B-B14F-4D97-AF65-F5344CB8AC3E}">
        <p14:creationId xmlns:p14="http://schemas.microsoft.com/office/powerpoint/2010/main" val="1541309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CFA43-DFB4-1325-3C45-B45DC983B7F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D57A6AF-85ED-7042-9DF0-E09714F4B8A6}"/>
              </a:ext>
            </a:extLst>
          </p:cNvPr>
          <p:cNvSpPr/>
          <p:nvPr/>
        </p:nvSpPr>
        <p:spPr>
          <a:xfrm>
            <a:off x="837724" y="3762732"/>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pic>
        <p:nvPicPr>
          <p:cNvPr id="4" name="Picture 3">
            <a:extLst>
              <a:ext uri="{FF2B5EF4-FFF2-40B4-BE49-F238E27FC236}">
                <a16:creationId xmlns:a16="http://schemas.microsoft.com/office/drawing/2014/main" id="{349F02F7-8A5C-22B5-EE77-8E513B4017C8}"/>
              </a:ext>
            </a:extLst>
          </p:cNvPr>
          <p:cNvPicPr>
            <a:picLocks noChangeAspect="1"/>
          </p:cNvPicPr>
          <p:nvPr/>
        </p:nvPicPr>
        <p:blipFill>
          <a:blip r:embed="rId3"/>
          <a:stretch>
            <a:fillRect/>
          </a:stretch>
        </p:blipFill>
        <p:spPr>
          <a:xfrm>
            <a:off x="11686764" y="7534178"/>
            <a:ext cx="2943636" cy="695422"/>
          </a:xfrm>
          <a:prstGeom prst="rect">
            <a:avLst/>
          </a:prstGeom>
        </p:spPr>
      </p:pic>
      <p:sp>
        <p:nvSpPr>
          <p:cNvPr id="5" name="Text 0">
            <a:extLst>
              <a:ext uri="{FF2B5EF4-FFF2-40B4-BE49-F238E27FC236}">
                <a16:creationId xmlns:a16="http://schemas.microsoft.com/office/drawing/2014/main" id="{8E60C527-6DAE-CC4A-3A6F-3594A1DF447D}"/>
              </a:ext>
            </a:extLst>
          </p:cNvPr>
          <p:cNvSpPr/>
          <p:nvPr/>
        </p:nvSpPr>
        <p:spPr>
          <a:xfrm>
            <a:off x="213970" y="82733"/>
            <a:ext cx="4061570" cy="513278"/>
          </a:xfrm>
          <a:prstGeom prst="rect">
            <a:avLst/>
          </a:prstGeom>
          <a:noFill/>
          <a:ln/>
        </p:spPr>
        <p:txBody>
          <a:bodyPr wrap="none" lIns="0" tIns="0" rIns="0" bIns="0" rtlCol="0" anchor="t"/>
          <a:lstStyle/>
          <a:p>
            <a:pPr marL="0" indent="0" algn="l">
              <a:lnSpc>
                <a:spcPts val="4000"/>
              </a:lnSpc>
              <a:buNone/>
            </a:pPr>
            <a:r>
              <a:rPr lang="en-US" sz="3200" b="1" dirty="0">
                <a:solidFill>
                  <a:srgbClr val="00002E"/>
                </a:solidFill>
                <a:latin typeface="Nunito Semi Bold" pitchFamily="34" charset="0"/>
              </a:rPr>
              <a:t>Power Bi Dashboards </a:t>
            </a:r>
            <a:endParaRPr lang="en-US" sz="3200" b="1" dirty="0"/>
          </a:p>
        </p:txBody>
      </p:sp>
      <p:pic>
        <p:nvPicPr>
          <p:cNvPr id="7" name="Picture 6">
            <a:extLst>
              <a:ext uri="{FF2B5EF4-FFF2-40B4-BE49-F238E27FC236}">
                <a16:creationId xmlns:a16="http://schemas.microsoft.com/office/drawing/2014/main" id="{C6FDBF03-DA95-FF74-0469-31687DE5A3C2}"/>
              </a:ext>
            </a:extLst>
          </p:cNvPr>
          <p:cNvPicPr>
            <a:picLocks noChangeAspect="1"/>
          </p:cNvPicPr>
          <p:nvPr/>
        </p:nvPicPr>
        <p:blipFill>
          <a:blip r:embed="rId4"/>
          <a:stretch>
            <a:fillRect/>
          </a:stretch>
        </p:blipFill>
        <p:spPr>
          <a:xfrm>
            <a:off x="103354" y="596012"/>
            <a:ext cx="7101230" cy="3870738"/>
          </a:xfrm>
          <a:prstGeom prst="rect">
            <a:avLst/>
          </a:prstGeom>
        </p:spPr>
      </p:pic>
      <p:pic>
        <p:nvPicPr>
          <p:cNvPr id="10" name="Picture 9">
            <a:extLst>
              <a:ext uri="{FF2B5EF4-FFF2-40B4-BE49-F238E27FC236}">
                <a16:creationId xmlns:a16="http://schemas.microsoft.com/office/drawing/2014/main" id="{E9CC86E8-ABC2-B69C-8FD4-7E4AB8A5555E}"/>
              </a:ext>
            </a:extLst>
          </p:cNvPr>
          <p:cNvPicPr>
            <a:picLocks noChangeAspect="1"/>
          </p:cNvPicPr>
          <p:nvPr/>
        </p:nvPicPr>
        <p:blipFill>
          <a:blip r:embed="rId5"/>
          <a:stretch>
            <a:fillRect/>
          </a:stretch>
        </p:blipFill>
        <p:spPr>
          <a:xfrm>
            <a:off x="7425818" y="596011"/>
            <a:ext cx="6981378" cy="3870738"/>
          </a:xfrm>
          <a:prstGeom prst="rect">
            <a:avLst/>
          </a:prstGeom>
        </p:spPr>
      </p:pic>
      <p:pic>
        <p:nvPicPr>
          <p:cNvPr id="14" name="Picture 13">
            <a:extLst>
              <a:ext uri="{FF2B5EF4-FFF2-40B4-BE49-F238E27FC236}">
                <a16:creationId xmlns:a16="http://schemas.microsoft.com/office/drawing/2014/main" id="{5A024600-B7BC-2D6F-87F6-03AFDDABEB00}"/>
              </a:ext>
            </a:extLst>
          </p:cNvPr>
          <p:cNvPicPr>
            <a:picLocks noChangeAspect="1"/>
          </p:cNvPicPr>
          <p:nvPr/>
        </p:nvPicPr>
        <p:blipFill>
          <a:blip r:embed="rId6"/>
          <a:stretch>
            <a:fillRect/>
          </a:stretch>
        </p:blipFill>
        <p:spPr>
          <a:xfrm>
            <a:off x="213970" y="4571999"/>
            <a:ext cx="14193226" cy="3574867"/>
          </a:xfrm>
          <a:prstGeom prst="rect">
            <a:avLst/>
          </a:prstGeom>
        </p:spPr>
      </p:pic>
    </p:spTree>
    <p:extLst>
      <p:ext uri="{BB962C8B-B14F-4D97-AF65-F5344CB8AC3E}">
        <p14:creationId xmlns:p14="http://schemas.microsoft.com/office/powerpoint/2010/main" val="212958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E4094-1903-4842-5286-FE39413964B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DC64314-29E0-0F3A-8121-3E427906BD65}"/>
              </a:ext>
            </a:extLst>
          </p:cNvPr>
          <p:cNvSpPr/>
          <p:nvPr/>
        </p:nvSpPr>
        <p:spPr>
          <a:xfrm>
            <a:off x="837724" y="3762732"/>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pic>
        <p:nvPicPr>
          <p:cNvPr id="4" name="Picture 3">
            <a:extLst>
              <a:ext uri="{FF2B5EF4-FFF2-40B4-BE49-F238E27FC236}">
                <a16:creationId xmlns:a16="http://schemas.microsoft.com/office/drawing/2014/main" id="{F3D00C02-76F9-E885-5D0F-F9FA99FB965E}"/>
              </a:ext>
            </a:extLst>
          </p:cNvPr>
          <p:cNvPicPr>
            <a:picLocks noChangeAspect="1"/>
          </p:cNvPicPr>
          <p:nvPr/>
        </p:nvPicPr>
        <p:blipFill>
          <a:blip r:embed="rId3"/>
          <a:stretch>
            <a:fillRect/>
          </a:stretch>
        </p:blipFill>
        <p:spPr>
          <a:xfrm>
            <a:off x="11686764" y="7534178"/>
            <a:ext cx="2943636" cy="695422"/>
          </a:xfrm>
          <a:prstGeom prst="rect">
            <a:avLst/>
          </a:prstGeom>
        </p:spPr>
      </p:pic>
      <p:sp>
        <p:nvSpPr>
          <p:cNvPr id="5" name="Text 0">
            <a:extLst>
              <a:ext uri="{FF2B5EF4-FFF2-40B4-BE49-F238E27FC236}">
                <a16:creationId xmlns:a16="http://schemas.microsoft.com/office/drawing/2014/main" id="{50E13008-FD6A-592E-5672-C2631E97C4F8}"/>
              </a:ext>
            </a:extLst>
          </p:cNvPr>
          <p:cNvSpPr/>
          <p:nvPr/>
        </p:nvSpPr>
        <p:spPr>
          <a:xfrm>
            <a:off x="610791" y="479941"/>
            <a:ext cx="5999917" cy="513278"/>
          </a:xfrm>
          <a:prstGeom prst="rect">
            <a:avLst/>
          </a:prstGeom>
          <a:noFill/>
          <a:ln/>
        </p:spPr>
        <p:txBody>
          <a:bodyPr wrap="none" lIns="0" tIns="0" rIns="0" bIns="0" rtlCol="0" anchor="t"/>
          <a:lstStyle/>
          <a:p>
            <a:pPr marL="0" indent="0" algn="l">
              <a:lnSpc>
                <a:spcPts val="4000"/>
              </a:lnSpc>
              <a:buNone/>
            </a:pPr>
            <a:r>
              <a:rPr lang="en-US" sz="3200" b="1" dirty="0">
                <a:solidFill>
                  <a:srgbClr val="00002E"/>
                </a:solidFill>
                <a:latin typeface="Nunito Semi Bold" pitchFamily="34" charset="0"/>
              </a:rPr>
              <a:t>Tableau Dashboard </a:t>
            </a:r>
            <a:endParaRPr lang="en-US" sz="3200" b="1" dirty="0"/>
          </a:p>
        </p:txBody>
      </p:sp>
      <p:pic>
        <p:nvPicPr>
          <p:cNvPr id="7" name="Picture 6">
            <a:extLst>
              <a:ext uri="{FF2B5EF4-FFF2-40B4-BE49-F238E27FC236}">
                <a16:creationId xmlns:a16="http://schemas.microsoft.com/office/drawing/2014/main" id="{B9A51EAB-A1C8-9565-E762-735E35B5CC2A}"/>
              </a:ext>
            </a:extLst>
          </p:cNvPr>
          <p:cNvPicPr>
            <a:picLocks noChangeAspect="1"/>
          </p:cNvPicPr>
          <p:nvPr/>
        </p:nvPicPr>
        <p:blipFill>
          <a:blip r:embed="rId4"/>
          <a:stretch>
            <a:fillRect/>
          </a:stretch>
        </p:blipFill>
        <p:spPr>
          <a:xfrm>
            <a:off x="230052" y="1081875"/>
            <a:ext cx="14170296" cy="6800014"/>
          </a:xfrm>
          <a:prstGeom prst="rect">
            <a:avLst/>
          </a:prstGeom>
        </p:spPr>
      </p:pic>
    </p:spTree>
    <p:extLst>
      <p:ext uri="{BB962C8B-B14F-4D97-AF65-F5344CB8AC3E}">
        <p14:creationId xmlns:p14="http://schemas.microsoft.com/office/powerpoint/2010/main" val="3585577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AF94-D7DC-02D5-C9A6-3450282DB00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960F9F5-35E6-50A3-5A3B-EC30954CCA15}"/>
              </a:ext>
            </a:extLst>
          </p:cNvPr>
          <p:cNvSpPr/>
          <p:nvPr/>
        </p:nvSpPr>
        <p:spPr>
          <a:xfrm>
            <a:off x="837724" y="3762732"/>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pic>
        <p:nvPicPr>
          <p:cNvPr id="4" name="Picture 3">
            <a:extLst>
              <a:ext uri="{FF2B5EF4-FFF2-40B4-BE49-F238E27FC236}">
                <a16:creationId xmlns:a16="http://schemas.microsoft.com/office/drawing/2014/main" id="{3B10ED40-5E8C-43F9-B91E-D8DB61328D1D}"/>
              </a:ext>
            </a:extLst>
          </p:cNvPr>
          <p:cNvPicPr>
            <a:picLocks noChangeAspect="1"/>
          </p:cNvPicPr>
          <p:nvPr/>
        </p:nvPicPr>
        <p:blipFill>
          <a:blip r:embed="rId3"/>
          <a:stretch>
            <a:fillRect/>
          </a:stretch>
        </p:blipFill>
        <p:spPr>
          <a:xfrm>
            <a:off x="11686764" y="7534178"/>
            <a:ext cx="2943636" cy="695422"/>
          </a:xfrm>
          <a:prstGeom prst="rect">
            <a:avLst/>
          </a:prstGeom>
        </p:spPr>
      </p:pic>
      <p:sp>
        <p:nvSpPr>
          <p:cNvPr id="5" name="Text 0">
            <a:extLst>
              <a:ext uri="{FF2B5EF4-FFF2-40B4-BE49-F238E27FC236}">
                <a16:creationId xmlns:a16="http://schemas.microsoft.com/office/drawing/2014/main" id="{B477B4B1-F20C-2E27-D4D6-63829707E967}"/>
              </a:ext>
            </a:extLst>
          </p:cNvPr>
          <p:cNvSpPr/>
          <p:nvPr/>
        </p:nvSpPr>
        <p:spPr>
          <a:xfrm>
            <a:off x="610791" y="479941"/>
            <a:ext cx="5999917" cy="513278"/>
          </a:xfrm>
          <a:prstGeom prst="rect">
            <a:avLst/>
          </a:prstGeom>
          <a:noFill/>
          <a:ln/>
        </p:spPr>
        <p:txBody>
          <a:bodyPr wrap="none" lIns="0" tIns="0" rIns="0" bIns="0" rtlCol="0" anchor="t"/>
          <a:lstStyle/>
          <a:p>
            <a:pPr marL="0" indent="0" algn="l">
              <a:lnSpc>
                <a:spcPts val="4000"/>
              </a:lnSpc>
              <a:buNone/>
            </a:pPr>
            <a:r>
              <a:rPr lang="en-US" sz="3200" b="1" dirty="0">
                <a:solidFill>
                  <a:srgbClr val="00002E"/>
                </a:solidFill>
                <a:latin typeface="Nunito Semi Bold" pitchFamily="34" charset="0"/>
              </a:rPr>
              <a:t>SQL  </a:t>
            </a:r>
            <a:endParaRPr lang="en-US" sz="3200" b="1" dirty="0"/>
          </a:p>
        </p:txBody>
      </p:sp>
      <p:pic>
        <p:nvPicPr>
          <p:cNvPr id="6" name="Picture 5">
            <a:extLst>
              <a:ext uri="{FF2B5EF4-FFF2-40B4-BE49-F238E27FC236}">
                <a16:creationId xmlns:a16="http://schemas.microsoft.com/office/drawing/2014/main" id="{A8197947-7670-C604-A944-82DACE70EB6B}"/>
              </a:ext>
            </a:extLst>
          </p:cNvPr>
          <p:cNvPicPr>
            <a:picLocks noChangeAspect="1"/>
          </p:cNvPicPr>
          <p:nvPr/>
        </p:nvPicPr>
        <p:blipFill>
          <a:blip r:embed="rId4"/>
          <a:stretch>
            <a:fillRect/>
          </a:stretch>
        </p:blipFill>
        <p:spPr>
          <a:xfrm>
            <a:off x="610791" y="993220"/>
            <a:ext cx="5859423" cy="3360954"/>
          </a:xfrm>
          <a:prstGeom prst="rect">
            <a:avLst/>
          </a:prstGeom>
          <a:ln>
            <a:solidFill>
              <a:schemeClr val="tx1"/>
            </a:solidFill>
          </a:ln>
        </p:spPr>
      </p:pic>
      <p:pic>
        <p:nvPicPr>
          <p:cNvPr id="9" name="Picture 8">
            <a:extLst>
              <a:ext uri="{FF2B5EF4-FFF2-40B4-BE49-F238E27FC236}">
                <a16:creationId xmlns:a16="http://schemas.microsoft.com/office/drawing/2014/main" id="{AF5A8E0E-F6A4-B54B-D177-63408052F188}"/>
              </a:ext>
            </a:extLst>
          </p:cNvPr>
          <p:cNvPicPr>
            <a:picLocks noChangeAspect="1"/>
          </p:cNvPicPr>
          <p:nvPr/>
        </p:nvPicPr>
        <p:blipFill>
          <a:blip r:embed="rId5"/>
          <a:stretch>
            <a:fillRect/>
          </a:stretch>
        </p:blipFill>
        <p:spPr>
          <a:xfrm>
            <a:off x="7315200" y="993219"/>
            <a:ext cx="5859423" cy="3360954"/>
          </a:xfrm>
          <a:prstGeom prst="rect">
            <a:avLst/>
          </a:prstGeom>
          <a:ln>
            <a:solidFill>
              <a:schemeClr val="tx1"/>
            </a:solidFill>
          </a:ln>
        </p:spPr>
      </p:pic>
      <p:pic>
        <p:nvPicPr>
          <p:cNvPr id="11" name="Picture 10">
            <a:extLst>
              <a:ext uri="{FF2B5EF4-FFF2-40B4-BE49-F238E27FC236}">
                <a16:creationId xmlns:a16="http://schemas.microsoft.com/office/drawing/2014/main" id="{7576BA6F-8FCB-C661-4249-F579A7315C29}"/>
              </a:ext>
            </a:extLst>
          </p:cNvPr>
          <p:cNvPicPr>
            <a:picLocks noChangeAspect="1"/>
          </p:cNvPicPr>
          <p:nvPr/>
        </p:nvPicPr>
        <p:blipFill>
          <a:blip r:embed="rId6"/>
          <a:stretch>
            <a:fillRect/>
          </a:stretch>
        </p:blipFill>
        <p:spPr>
          <a:xfrm>
            <a:off x="610791" y="4466749"/>
            <a:ext cx="5859422" cy="3599677"/>
          </a:xfrm>
          <a:prstGeom prst="rect">
            <a:avLst/>
          </a:prstGeom>
          <a:ln>
            <a:solidFill>
              <a:schemeClr val="tx1"/>
            </a:solidFill>
          </a:ln>
        </p:spPr>
      </p:pic>
      <p:pic>
        <p:nvPicPr>
          <p:cNvPr id="13" name="Picture 12">
            <a:extLst>
              <a:ext uri="{FF2B5EF4-FFF2-40B4-BE49-F238E27FC236}">
                <a16:creationId xmlns:a16="http://schemas.microsoft.com/office/drawing/2014/main" id="{DBEA58C3-2887-CD80-3702-05130C5ECDE4}"/>
              </a:ext>
            </a:extLst>
          </p:cNvPr>
          <p:cNvPicPr>
            <a:picLocks noChangeAspect="1"/>
          </p:cNvPicPr>
          <p:nvPr/>
        </p:nvPicPr>
        <p:blipFill>
          <a:blip r:embed="rId7"/>
          <a:stretch>
            <a:fillRect/>
          </a:stretch>
        </p:blipFill>
        <p:spPr>
          <a:xfrm>
            <a:off x="7364373" y="4466749"/>
            <a:ext cx="5810250" cy="3599677"/>
          </a:xfrm>
          <a:prstGeom prst="rect">
            <a:avLst/>
          </a:prstGeom>
          <a:ln>
            <a:solidFill>
              <a:schemeClr val="tx1"/>
            </a:solidFill>
          </a:ln>
        </p:spPr>
      </p:pic>
    </p:spTree>
    <p:extLst>
      <p:ext uri="{BB962C8B-B14F-4D97-AF65-F5344CB8AC3E}">
        <p14:creationId xmlns:p14="http://schemas.microsoft.com/office/powerpoint/2010/main" val="2149290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1278</Words>
  <Application>Microsoft Office PowerPoint</Application>
  <PresentationFormat>Custom</PresentationFormat>
  <Paragraphs>184</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Nunito Semi Bold</vt:lpstr>
      <vt:lpstr>PT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dasari udaykiran</cp:lastModifiedBy>
  <cp:revision>16</cp:revision>
  <dcterms:created xsi:type="dcterms:W3CDTF">2025-08-24T10:14:51Z</dcterms:created>
  <dcterms:modified xsi:type="dcterms:W3CDTF">2025-10-01T08:48:30Z</dcterms:modified>
</cp:coreProperties>
</file>